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D004-AFCC-1403-051F-7DBEE4371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CFB6A-4E05-87CC-E8B1-242AFA2F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83CB1-1B48-9325-E483-82AA2D69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3761A-4086-A281-E51D-A39BF509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437C0-724D-F984-04F5-5D15B98E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45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BA9B-7D69-42D6-BA40-94500FA8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02DE2-B57A-C987-23E5-32AAF8EC7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59DD-4C5C-2A05-49A9-7E38CB5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5D0F-5F35-BD23-CC6F-107AA5B5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EB0DB-CCD2-DA0F-A035-E5A8B4BB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EFB40-1548-4E86-12D1-DD2CB95DF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D3A1B-8483-6A69-71DA-3176025E8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78970-86DF-B0A8-550E-4B86D944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6DC7B-858E-06AB-6089-DB71BCF7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8363-71E4-92B2-3D26-E23B855A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2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1130-4F7B-AE1C-024C-0AF41734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D20A-C9B1-CB89-B06A-8E11C779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0A650-7594-0752-A26B-F8504BD8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B974-8547-EAD7-3752-E02B024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BC9A-428E-0B35-FE70-41A96E13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7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B88E-2A99-475D-F36F-85683C2F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7335-EE08-F246-2080-E9727E61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CDF8-C08D-8922-6BCF-7C108E37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6F3D-4FF9-4EE7-8A5C-88F1D97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18847-2B96-D0E8-5755-102EB2FE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1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6B0C-D7AA-4FDD-B43B-C5900477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7D84-556F-801B-AB44-E90C673DD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FDF33-307B-1168-08D7-FDC1239AA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7EC9F-941D-77AC-299D-6E029883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0D46D-60EA-14D8-12C4-8C7AC178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C3644-890B-B756-A4C9-1BA031C0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B6EF-8877-1B3E-679F-DE552E1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B47B7-280D-D39D-5D37-0033C1A6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38254-73C1-7318-251E-24533444E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FF78E-9A5D-2FDC-4B0E-160FEDF9D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508C1-649D-DB9C-61B9-C005222B0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8BD85-7269-CEF5-4BF2-1BE7C4F4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8F26A-B4E2-1E8F-E3CC-1ED64345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A3DB0-8EE8-98A0-5239-1DD61D3E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0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8AEE-6314-419D-3BCE-0DC92C70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685FC-A987-672A-D12C-BF9F5CA9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96FED-711E-9C9E-A0EA-E3AC2923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A880-3AD7-7683-305F-EE7A968A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7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D0F3E-7C1C-1A8E-19A1-1613056D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7C8AE-670C-EC12-4F1C-26224D3B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0124-381C-6CA1-97FB-959B59AF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C9C9-6EE7-4ECE-832F-A89F73C3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CAA6-A68B-B8CE-E78C-52EB6645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7525-5667-7562-B4BD-D712DBFB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71719-50C5-05DF-C455-E0CF5268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32954-F041-9124-9953-0D26CD6B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0920F-72EB-DE5C-7162-6EBBAF8B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E793-0560-33AE-8180-D8F04FCB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56FB6-52DE-9202-C76B-659B25349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D9B5-A589-9B00-F716-08BB956B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7D0C3-689E-BB18-39E7-A1E34B84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04208-A24A-8AC2-AABF-6AC17435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D8D52-44FC-95D9-A371-9667240E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2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85892-595A-755C-679A-336D4A2F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AA070-D67D-A129-3C44-AA5EBB33E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CE38D-842A-0815-76A5-9E09F67E8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7D13-5882-4683-A90B-B6956C188921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DCD5F-E782-0C54-A48C-CF31B1A32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2FAB-64D0-3443-45B9-7ED85E4F0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D0E8-F6DE-425E-886C-93FC17C239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6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hyperlink" Target="mailto:earlysupporthub@harrow.gov.uk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BFBC5-E55D-4859-7BAB-4DBE797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135" y="-552018"/>
            <a:ext cx="4813970" cy="2222924"/>
          </a:xfrm>
        </p:spPr>
        <p:txBody>
          <a:bodyPr anchor="ctr">
            <a:normAutofit/>
          </a:bodyPr>
          <a:lstStyle/>
          <a:p>
            <a:pPr algn="l"/>
            <a:r>
              <a:rPr lang="en-GB" sz="3600" dirty="0">
                <a:solidFill>
                  <a:schemeClr val="tx2"/>
                </a:solidFill>
                <a:latin typeface="Algerian" panose="04020705040A02060702" pitchFamily="82" charset="0"/>
              </a:rPr>
              <a:t>Healthy lunch box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1FDAE-F4B4-787B-CE40-D25EB27E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891" y="112777"/>
            <a:ext cx="1962986" cy="2820521"/>
          </a:xfrm>
        </p:spPr>
        <p:txBody>
          <a:bodyPr anchor="ctr">
            <a:normAutofit/>
          </a:bodyPr>
          <a:lstStyle/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A good variety of</a:t>
            </a:r>
          </a:p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different foods:</a:t>
            </a:r>
          </a:p>
          <a:p>
            <a:pPr algn="l"/>
            <a:r>
              <a:rPr lang="en-GB" sz="1200" dirty="0">
                <a:latin typeface="Praxis-Light"/>
              </a:rPr>
              <a:t>I</a:t>
            </a:r>
            <a:r>
              <a:rPr lang="en-GB" sz="1200" b="0" i="0" u="none" strike="noStrike" baseline="0" dirty="0">
                <a:latin typeface="Praxis-Light"/>
              </a:rPr>
              <a:t>mportant to ensure all the important nutrients (vitamins and minerals) are included in the diet.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Make sure the content of packed lunches is varied from day to day.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2F3DFE-F043-381F-B147-CA0B7B42A0C0}"/>
              </a:ext>
            </a:extLst>
          </p:cNvPr>
          <p:cNvSpPr txBox="1"/>
          <p:nvPr/>
        </p:nvSpPr>
        <p:spPr>
          <a:xfrm>
            <a:off x="3376845" y="2552255"/>
            <a:ext cx="31109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Young children should eat child-sized this should include portions of at least five different fruit and</a:t>
            </a:r>
          </a:p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vegetables a day: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Where children are reluctant to eat these </a:t>
            </a:r>
            <a:r>
              <a:rPr lang="en-GB" sz="1200" dirty="0">
                <a:latin typeface="Praxis-Light"/>
              </a:rPr>
              <a:t>you can :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put fruit and vegetables in their lunch box that they have tried at home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 fruit/ vegetable in to pieces that are easy to eat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 shopping and let them choose a new fruit /vegetable and try together at home first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 up and prepare fruits and vegetables together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Offer fruits/ vegetables long with other favourite food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them choose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what fruit/veg they put in their lunch box</a:t>
            </a:r>
          </a:p>
          <a:p>
            <a:r>
              <a:rPr lang="en-GB" sz="1200" dirty="0"/>
              <a:t>Make the contents colourful and appetising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7AA73-DBE9-2163-6D9E-04FB4A061D79}"/>
              </a:ext>
            </a:extLst>
          </p:cNvPr>
          <p:cNvSpPr txBox="1"/>
          <p:nvPr/>
        </p:nvSpPr>
        <p:spPr>
          <a:xfrm>
            <a:off x="8174182" y="563418"/>
            <a:ext cx="37684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Limit sugar intake: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Children do not need sugary foods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such as sweets, biscuits, cakes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chocolate, soft drinks or sugar for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energy. Sugary foods can damage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teeth and provide calories but few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nutrients. Starchy foods – such as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potatoes, bread, rice, pasta and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yam – are better sources of energy,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as they contain other important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nutrients too. Use fruit to sweeten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yoghurts and desserts.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7FF53-62DA-E2B1-4846-EFAFF9D72247}"/>
              </a:ext>
            </a:extLst>
          </p:cNvPr>
          <p:cNvSpPr txBox="1"/>
          <p:nvPr/>
        </p:nvSpPr>
        <p:spPr>
          <a:xfrm>
            <a:off x="326015" y="4682761"/>
            <a:ext cx="26682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Good sources of iron and</a:t>
            </a:r>
          </a:p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Zinc:</a:t>
            </a:r>
          </a:p>
          <a:p>
            <a:pPr algn="l"/>
            <a:endParaRPr lang="en-GB" sz="1200" dirty="0">
              <a:latin typeface="Praxis-Light"/>
            </a:endParaRPr>
          </a:p>
          <a:p>
            <a:pPr algn="l"/>
            <a:r>
              <a:rPr lang="en-GB" sz="1200" dirty="0">
                <a:latin typeface="Praxis-Light"/>
              </a:rPr>
              <a:t>S</a:t>
            </a:r>
            <a:r>
              <a:rPr lang="en-GB" sz="1200" b="0" i="0" u="none" strike="noStrike" baseline="0" dirty="0">
                <a:latin typeface="Praxis-Light"/>
              </a:rPr>
              <a:t>hould be served at main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meals. This includes meat, fish, eggs,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ground nuts and seeds, and soya</a:t>
            </a:r>
          </a:p>
          <a:p>
            <a:pPr algn="l"/>
            <a:r>
              <a:rPr lang="en-GB" sz="1200" b="0" i="0" u="none" strike="noStrike" baseline="0" dirty="0">
                <a:latin typeface="Praxis-Light"/>
              </a:rPr>
              <a:t>products such as tofu.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D2D60-91E5-D149-5D3C-9FAA5038831E}"/>
              </a:ext>
            </a:extLst>
          </p:cNvPr>
          <p:cNvSpPr txBox="1"/>
          <p:nvPr/>
        </p:nvSpPr>
        <p:spPr>
          <a:xfrm>
            <a:off x="6487809" y="3699621"/>
            <a:ext cx="47770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u="none" strike="noStrike" baseline="0" dirty="0">
                <a:solidFill>
                  <a:srgbClr val="7030A0"/>
                </a:solidFill>
                <a:latin typeface="Praxis-SemiBold"/>
              </a:rPr>
              <a:t>Choose good-quality food:</a:t>
            </a:r>
          </a:p>
          <a:p>
            <a:pPr algn="l"/>
            <a:endParaRPr lang="en-GB" sz="1200" b="0" i="0" u="none" strike="noStrike" baseline="0" dirty="0">
              <a:latin typeface="Praxis-Light"/>
            </a:endParaRPr>
          </a:p>
          <a:p>
            <a:r>
              <a:rPr lang="en-GB" sz="1200" b="0" i="0" u="none" strike="noStrike" baseline="0" dirty="0">
                <a:latin typeface="Praxis-Light"/>
              </a:rPr>
              <a:t>Young children need to eat small</a:t>
            </a:r>
          </a:p>
          <a:p>
            <a:r>
              <a:rPr lang="en-GB" sz="1200" b="0" i="0" u="none" strike="noStrike" baseline="0" dirty="0">
                <a:latin typeface="Praxis-Light"/>
              </a:rPr>
              <a:t>quantities of good food regularly. The</a:t>
            </a:r>
          </a:p>
          <a:p>
            <a:r>
              <a:rPr lang="en-GB" sz="1200" b="0" i="0" u="none" strike="noStrike" baseline="0" dirty="0">
                <a:latin typeface="Praxis-Light"/>
              </a:rPr>
              <a:t>best foods are those that are minimally</a:t>
            </a:r>
          </a:p>
          <a:p>
            <a:r>
              <a:rPr lang="en-GB" sz="1200" b="0" i="0" u="none" strike="noStrike" baseline="0" dirty="0">
                <a:latin typeface="Praxis-Light"/>
              </a:rPr>
              <a:t>processed and which have been made</a:t>
            </a:r>
          </a:p>
          <a:p>
            <a:r>
              <a:rPr lang="en-GB" sz="1200" b="0" i="0" u="none" strike="noStrike" baseline="0" dirty="0">
                <a:latin typeface="Praxis-Light"/>
              </a:rPr>
              <a:t>from good-quality ingredients. Avoid</a:t>
            </a:r>
          </a:p>
          <a:p>
            <a:r>
              <a:rPr lang="en-GB" sz="1200" b="0" i="0" u="none" strike="noStrike" baseline="0" dirty="0">
                <a:latin typeface="Praxis-Light"/>
              </a:rPr>
              <a:t>foods that are ‘diluted’ – for example,</a:t>
            </a:r>
          </a:p>
          <a:p>
            <a:r>
              <a:rPr lang="en-GB" sz="1200" b="0" i="0" u="none" strike="noStrike" baseline="0" dirty="0">
                <a:latin typeface="Praxis-Light"/>
              </a:rPr>
              <a:t>processed meat or fish covered with</a:t>
            </a:r>
          </a:p>
          <a:p>
            <a:r>
              <a:rPr lang="en-GB" sz="1200" b="0" i="0" u="none" strike="noStrike" baseline="0" dirty="0">
                <a:latin typeface="Praxis-Light"/>
              </a:rPr>
              <a:t>breadcrumbs, batter or other coatings</a:t>
            </a:r>
          </a:p>
          <a:p>
            <a:r>
              <a:rPr lang="en-GB" sz="1200" b="0" i="0" u="none" strike="noStrike" baseline="0" dirty="0">
                <a:latin typeface="Praxis-Light"/>
              </a:rPr>
              <a:t>(such as sausage rolls, Scotch eggs, chicken nuggets or fish cakes) which make them lowe</a:t>
            </a:r>
            <a:r>
              <a:rPr lang="en-GB" sz="1200" dirty="0">
                <a:latin typeface="Praxis-Light"/>
              </a:rPr>
              <a:t>r in n</a:t>
            </a:r>
            <a:r>
              <a:rPr lang="en-GB" sz="1200" b="0" i="0" u="none" strike="noStrike" baseline="0" dirty="0">
                <a:latin typeface="Praxis-Light"/>
              </a:rPr>
              <a:t>utrients</a:t>
            </a:r>
            <a:r>
              <a:rPr lang="en-GB" sz="1800" b="0" i="0" u="none" strike="noStrike" baseline="0" dirty="0">
                <a:latin typeface="Praxis-Light"/>
              </a:rPr>
              <a:t>.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58A655-279D-6932-183C-3C57271F4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5" y="2808294"/>
            <a:ext cx="3111269" cy="169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CFBFEE-B5A1-7D17-97FB-7082AD36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30" y="748022"/>
            <a:ext cx="1006569" cy="20550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C6CDFA-1D55-15F0-44BF-C9FBE1A82F77}"/>
              </a:ext>
            </a:extLst>
          </p:cNvPr>
          <p:cNvSpPr txBox="1"/>
          <p:nvPr/>
        </p:nvSpPr>
        <p:spPr>
          <a:xfrm>
            <a:off x="6348429" y="2736558"/>
            <a:ext cx="2005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u="none" strike="noStrike" baseline="0" dirty="0">
                <a:solidFill>
                  <a:srgbClr val="41409A"/>
                </a:solidFill>
                <a:latin typeface="Praxis-SemiBold"/>
              </a:rPr>
              <a:t>DRINK</a:t>
            </a:r>
          </a:p>
          <a:p>
            <a:pPr algn="l"/>
            <a:r>
              <a:rPr lang="en-GB" sz="1600" b="1" i="0" u="none" strike="noStrike" baseline="0" dirty="0">
                <a:solidFill>
                  <a:srgbClr val="FF0000"/>
                </a:solidFill>
                <a:latin typeface="Praxis-Light"/>
              </a:rPr>
              <a:t>   Serve water with the packed lunches</a:t>
            </a:r>
          </a:p>
          <a:p>
            <a:pPr algn="l"/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6952BA7-6764-2C03-5413-966DF915E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397" y="3064397"/>
            <a:ext cx="2788580" cy="2331812"/>
          </a:xfrm>
          <a:prstGeom prst="rect">
            <a:avLst/>
          </a:prstGeom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319C78C4-2D96-7962-5113-807976FF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54" y="117129"/>
            <a:ext cx="163080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 descr="See the source image">
            <a:extLst>
              <a:ext uri="{FF2B5EF4-FFF2-40B4-BE49-F238E27FC236}">
                <a16:creationId xmlns:a16="http://schemas.microsoft.com/office/drawing/2014/main" id="{F0984D64-93A2-0F4B-B975-C997AF40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16" y="562450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43445-1B6F-D490-9CE9-3E4338A76677}"/>
              </a:ext>
            </a:extLst>
          </p:cNvPr>
          <p:cNvSpPr txBox="1"/>
          <p:nvPr/>
        </p:nvSpPr>
        <p:spPr>
          <a:xfrm>
            <a:off x="5749222" y="6082716"/>
            <a:ext cx="535462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1050" b="1" dirty="0">
                <a:solidFill>
                  <a:srgbClr val="7030A0"/>
                </a:solidFill>
                <a:effectLst/>
                <a:latin typeface="Praxis-Light"/>
                <a:ea typeface="Calibri" panose="020F0502020204030204" pitchFamily="34" charset="0"/>
              </a:rPr>
              <a:t>For Further information, advise and tips speak to a member of staff or contact us </a:t>
            </a:r>
          </a:p>
          <a:p>
            <a:r>
              <a:rPr lang="en-GB" sz="1050" b="1" dirty="0">
                <a:solidFill>
                  <a:srgbClr val="7030A0"/>
                </a:solidFill>
                <a:effectLst/>
                <a:latin typeface="Praxis-Light"/>
                <a:ea typeface="Calibri" panose="020F0502020204030204" pitchFamily="34" charset="0"/>
              </a:rPr>
              <a:t>                                      Email </a:t>
            </a:r>
            <a:r>
              <a:rPr lang="en-GB" sz="1050" b="1" u="sng" dirty="0">
                <a:solidFill>
                  <a:srgbClr val="7030A0"/>
                </a:solidFill>
                <a:effectLst/>
                <a:latin typeface="Praxis-Ligh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earlysupporthub@harrow.gov.uk</a:t>
            </a:r>
            <a:endParaRPr lang="en-GB" sz="1050" dirty="0">
              <a:solidFill>
                <a:srgbClr val="7030A0"/>
              </a:solidFill>
              <a:latin typeface="Praxis-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5396AA-B003-F204-4431-50D9E6B2B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327278" y="360302"/>
            <a:ext cx="1369851" cy="26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374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Algerian</vt:lpstr>
      <vt:lpstr>Arial</vt:lpstr>
      <vt:lpstr>Calibri</vt:lpstr>
      <vt:lpstr>Calibri Light</vt:lpstr>
      <vt:lpstr>Praxis-Light</vt:lpstr>
      <vt:lpstr>Praxis-SemiBold</vt:lpstr>
      <vt:lpstr>Office Theme</vt:lpstr>
      <vt:lpstr>Healthy lunch box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lunch box</dc:title>
  <dc:creator>Dipa Nandha</dc:creator>
  <cp:lastModifiedBy>Dipa Nandha</cp:lastModifiedBy>
  <cp:revision>4</cp:revision>
  <dcterms:created xsi:type="dcterms:W3CDTF">2023-04-20T11:34:07Z</dcterms:created>
  <dcterms:modified xsi:type="dcterms:W3CDTF">2023-05-09T14:14:25Z</dcterms:modified>
</cp:coreProperties>
</file>