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0" r:id="rId4"/>
  </p:sldMasterIdLst>
  <p:notesMasterIdLst>
    <p:notesMasterId r:id="rId35"/>
  </p:notesMasterIdLst>
  <p:sldIdLst>
    <p:sldId id="783" r:id="rId5"/>
    <p:sldId id="833" r:id="rId6"/>
    <p:sldId id="468" r:id="rId7"/>
    <p:sldId id="715" r:id="rId8"/>
    <p:sldId id="782" r:id="rId9"/>
    <p:sldId id="731" r:id="rId10"/>
    <p:sldId id="706" r:id="rId11"/>
    <p:sldId id="719" r:id="rId12"/>
    <p:sldId id="788" r:id="rId13"/>
    <p:sldId id="683" r:id="rId14"/>
    <p:sldId id="797" r:id="rId15"/>
    <p:sldId id="796" r:id="rId16"/>
    <p:sldId id="798" r:id="rId17"/>
    <p:sldId id="841" r:id="rId18"/>
    <p:sldId id="842" r:id="rId19"/>
    <p:sldId id="843" r:id="rId20"/>
    <p:sldId id="844" r:id="rId21"/>
    <p:sldId id="845" r:id="rId22"/>
    <p:sldId id="846" r:id="rId23"/>
    <p:sldId id="847" r:id="rId24"/>
    <p:sldId id="848" r:id="rId25"/>
    <p:sldId id="849" r:id="rId26"/>
    <p:sldId id="822" r:id="rId27"/>
    <p:sldId id="850" r:id="rId28"/>
    <p:sldId id="820" r:id="rId29"/>
    <p:sldId id="795" r:id="rId30"/>
    <p:sldId id="794" r:id="rId31"/>
    <p:sldId id="786" r:id="rId32"/>
    <p:sldId id="784" r:id="rId33"/>
    <p:sldId id="733" r:id="rId34"/>
  </p:sldIdLst>
  <p:sldSz cx="9144000" cy="6858000" type="screen4x3"/>
  <p:notesSz cx="6808788" cy="99409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6BA15B2E-5463-4F58-87AA-0D4CF983992E}">
          <p14:sldIdLst/>
        </p14:section>
        <p14:section name="Untitled Section" id="{BC272AAF-0B03-46C1-8C60-4D134AF4BBC4}">
          <p14:sldIdLst/>
        </p14:section>
        <p14:section name="Default Section" id="{543F7B15-91CE-46AC-9ABF-1A4FEB37B524}">
          <p14:sldIdLst>
            <p14:sldId id="783"/>
            <p14:sldId id="833"/>
            <p14:sldId id="468"/>
            <p14:sldId id="715"/>
            <p14:sldId id="782"/>
            <p14:sldId id="731"/>
            <p14:sldId id="706"/>
            <p14:sldId id="719"/>
            <p14:sldId id="788"/>
            <p14:sldId id="683"/>
            <p14:sldId id="797"/>
            <p14:sldId id="796"/>
            <p14:sldId id="798"/>
            <p14:sldId id="841"/>
            <p14:sldId id="842"/>
            <p14:sldId id="843"/>
            <p14:sldId id="844"/>
            <p14:sldId id="845"/>
            <p14:sldId id="846"/>
            <p14:sldId id="847"/>
            <p14:sldId id="848"/>
            <p14:sldId id="849"/>
            <p14:sldId id="822"/>
            <p14:sldId id="850"/>
            <p14:sldId id="820"/>
            <p14:sldId id="795"/>
            <p14:sldId id="794"/>
            <p14:sldId id="786"/>
            <p14:sldId id="784"/>
            <p14:sldId id="733"/>
          </p14:sldIdLst>
        </p14:section>
      </p14:sectionLst>
    </p:ext>
    <p:ext uri="{EFAFB233-063F-42B5-8137-9DF3F51BA10A}">
      <p15:sldGuideLst xmlns:p15="http://schemas.microsoft.com/office/powerpoint/2012/main">
        <p15:guide id="1" orient="horz" pos="2161"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ona Graham" initials="SG" lastIdx="5" clrIdx="0">
    <p:extLst>
      <p:ext uri="{19B8F6BF-5375-455C-9EA6-DF929625EA0E}">
        <p15:presenceInfo xmlns:p15="http://schemas.microsoft.com/office/powerpoint/2012/main" userId="S::Shona.Graham@harrow.gov.uk::ae4da3d2-a89b-4733-a1ce-305724dfe478" providerId="AD"/>
      </p:ext>
    </p:extLst>
  </p:cmAuthor>
  <p:cmAuthor id="2" name="Antoinette Onyejiuwa" initials="AO" lastIdx="1" clrIdx="1">
    <p:extLst>
      <p:ext uri="{19B8F6BF-5375-455C-9EA6-DF929625EA0E}">
        <p15:presenceInfo xmlns:p15="http://schemas.microsoft.com/office/powerpoint/2012/main" userId="S::Antoinette.Onyejiuwa@harrow.gov.uk::2434c421-d7dd-405a-8599-06b9e5a1efac" providerId="AD"/>
      </p:ext>
    </p:extLst>
  </p:cmAuthor>
  <p:cmAuthor id="3" name="Kelly Edwards" initials="KE" lastIdx="1" clrIdx="2">
    <p:extLst>
      <p:ext uri="{19B8F6BF-5375-455C-9EA6-DF929625EA0E}">
        <p15:presenceInfo xmlns:p15="http://schemas.microsoft.com/office/powerpoint/2012/main" userId="S::Kelly.Edwards@harrow.gov.uk::df4942e9-99ce-4294-bb4d-3201fc6e270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FF"/>
    <a:srgbClr val="FF8205"/>
    <a:srgbClr val="FF0066"/>
    <a:srgbClr val="E07A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34622C-B5F7-4024-9A14-E1BFF3F22769}" v="2" dt="2026-08-27T13:24:03.120"/>
    <p1510:client id="{87A689E3-4A3D-4C22-85FD-8CBCD1BE2D67}" v="1" dt="2026-08-27T15:16:21.330"/>
    <p1510:client id="{B687B3B4-723C-41B4-B387-834EA1D6A983}" v="6" dt="2026-08-27T15:00:04.77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6" d="100"/>
          <a:sy n="96" d="100"/>
        </p:scale>
        <p:origin x="988" y="-4"/>
      </p:cViewPr>
      <p:guideLst>
        <p:guide orient="horz" pos="2161"/>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50951" cy="496730"/>
          </a:xfrm>
          <a:prstGeom prst="rect">
            <a:avLst/>
          </a:prstGeom>
        </p:spPr>
        <p:txBody>
          <a:bodyPr vert="horz" lIns="91422" tIns="45711" rIns="91422" bIns="45711" rtlCol="0"/>
          <a:lstStyle>
            <a:lvl1pPr algn="l">
              <a:defRPr sz="1200"/>
            </a:lvl1pPr>
          </a:lstStyle>
          <a:p>
            <a:endParaRPr lang="en-GB"/>
          </a:p>
        </p:txBody>
      </p:sp>
      <p:sp>
        <p:nvSpPr>
          <p:cNvPr id="3" name="Date Placeholder 2"/>
          <p:cNvSpPr>
            <a:spLocks noGrp="1"/>
          </p:cNvSpPr>
          <p:nvPr>
            <p:ph type="dt" idx="1"/>
          </p:nvPr>
        </p:nvSpPr>
        <p:spPr>
          <a:xfrm>
            <a:off x="3856249" y="0"/>
            <a:ext cx="2950951" cy="496730"/>
          </a:xfrm>
          <a:prstGeom prst="rect">
            <a:avLst/>
          </a:prstGeom>
        </p:spPr>
        <p:txBody>
          <a:bodyPr vert="horz" lIns="91422" tIns="45711" rIns="91422" bIns="45711" rtlCol="0"/>
          <a:lstStyle>
            <a:lvl1pPr algn="r">
              <a:defRPr sz="1200"/>
            </a:lvl1pPr>
          </a:lstStyle>
          <a:p>
            <a:fld id="{F33420C8-4C95-4A26-B8BC-411CC05E51AA}" type="datetimeFigureOut">
              <a:rPr lang="en-GB" smtClean="0"/>
              <a:t>08/09/2026</a:t>
            </a:fld>
            <a:endParaRPr lang="en-GB"/>
          </a:p>
        </p:txBody>
      </p:sp>
      <p:sp>
        <p:nvSpPr>
          <p:cNvPr id="4" name="Slide Image Placeholder 3"/>
          <p:cNvSpPr>
            <a:spLocks noGrp="1" noRot="1" noChangeAspect="1"/>
          </p:cNvSpPr>
          <p:nvPr>
            <p:ph type="sldImg" idx="2"/>
          </p:nvPr>
        </p:nvSpPr>
        <p:spPr>
          <a:xfrm>
            <a:off x="919163" y="746125"/>
            <a:ext cx="4972050" cy="3729038"/>
          </a:xfrm>
          <a:prstGeom prst="rect">
            <a:avLst/>
          </a:prstGeom>
          <a:noFill/>
          <a:ln w="12700">
            <a:solidFill>
              <a:prstClr val="black"/>
            </a:solidFill>
          </a:ln>
        </p:spPr>
        <p:txBody>
          <a:bodyPr vert="horz" lIns="91422" tIns="45711" rIns="91422" bIns="45711" rtlCol="0" anchor="ctr"/>
          <a:lstStyle/>
          <a:p>
            <a:endParaRPr lang="en-GB"/>
          </a:p>
        </p:txBody>
      </p:sp>
      <p:sp>
        <p:nvSpPr>
          <p:cNvPr id="5" name="Notes Placeholder 4"/>
          <p:cNvSpPr>
            <a:spLocks noGrp="1"/>
          </p:cNvSpPr>
          <p:nvPr>
            <p:ph type="body" sz="quarter" idx="3"/>
          </p:nvPr>
        </p:nvSpPr>
        <p:spPr>
          <a:xfrm>
            <a:off x="681356" y="4721305"/>
            <a:ext cx="5446077" cy="4473733"/>
          </a:xfrm>
          <a:prstGeom prst="rect">
            <a:avLst/>
          </a:prstGeom>
        </p:spPr>
        <p:txBody>
          <a:bodyPr vert="horz" lIns="91422" tIns="45711" rIns="91422" bIns="4571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42609"/>
            <a:ext cx="2950951" cy="496730"/>
          </a:xfrm>
          <a:prstGeom prst="rect">
            <a:avLst/>
          </a:prstGeom>
        </p:spPr>
        <p:txBody>
          <a:bodyPr vert="horz" lIns="91422" tIns="45711" rIns="91422" bIns="45711" rtlCol="0" anchor="b"/>
          <a:lstStyle>
            <a:lvl1pPr algn="l">
              <a:defRPr sz="1200"/>
            </a:lvl1pPr>
          </a:lstStyle>
          <a:p>
            <a:endParaRPr lang="en-GB"/>
          </a:p>
        </p:txBody>
      </p:sp>
      <p:sp>
        <p:nvSpPr>
          <p:cNvPr id="7" name="Slide Number Placeholder 6"/>
          <p:cNvSpPr>
            <a:spLocks noGrp="1"/>
          </p:cNvSpPr>
          <p:nvPr>
            <p:ph type="sldNum" sz="quarter" idx="5"/>
          </p:nvPr>
        </p:nvSpPr>
        <p:spPr>
          <a:xfrm>
            <a:off x="3856249" y="9442609"/>
            <a:ext cx="2950951" cy="496730"/>
          </a:xfrm>
          <a:prstGeom prst="rect">
            <a:avLst/>
          </a:prstGeom>
        </p:spPr>
        <p:txBody>
          <a:bodyPr vert="horz" lIns="91422" tIns="45711" rIns="91422" bIns="45711" rtlCol="0" anchor="b"/>
          <a:lstStyle>
            <a:lvl1pPr algn="r">
              <a:defRPr sz="1200"/>
            </a:lvl1pPr>
          </a:lstStyle>
          <a:p>
            <a:fld id="{50F3C593-7B24-4443-82CE-9E9B23640F5A}" type="slidenum">
              <a:rPr lang="en-GB" smtClean="0"/>
              <a:t>‹#›</a:t>
            </a:fld>
            <a:endParaRPr lang="en-GB"/>
          </a:p>
        </p:txBody>
      </p:sp>
    </p:spTree>
    <p:extLst>
      <p:ext uri="{BB962C8B-B14F-4D97-AF65-F5344CB8AC3E}">
        <p14:creationId xmlns:p14="http://schemas.microsoft.com/office/powerpoint/2010/main" val="29463012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0F3C593-7B24-4443-82CE-9E9B23640F5A}" type="slidenum">
              <a:rPr lang="en-GB" smtClean="0"/>
              <a:t>7</a:t>
            </a:fld>
            <a:endParaRPr lang="en-GB"/>
          </a:p>
        </p:txBody>
      </p:sp>
    </p:spTree>
    <p:extLst>
      <p:ext uri="{BB962C8B-B14F-4D97-AF65-F5344CB8AC3E}">
        <p14:creationId xmlns:p14="http://schemas.microsoft.com/office/powerpoint/2010/main" val="29460023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182218-09CE-95C5-32F9-5127FD3935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DBBC65-592A-7338-074C-8D8E96684A7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F926C56-3649-AAA5-EF53-70A34A2B70F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09A0510-BB98-E6B5-2974-FDB817A2D4A9}"/>
              </a:ext>
            </a:extLst>
          </p:cNvPr>
          <p:cNvSpPr>
            <a:spLocks noGrp="1"/>
          </p:cNvSpPr>
          <p:nvPr>
            <p:ph type="sldNum" sz="quarter" idx="5"/>
          </p:nvPr>
        </p:nvSpPr>
        <p:spPr/>
        <p:txBody>
          <a:bodyPr/>
          <a:lstStyle/>
          <a:p>
            <a:fld id="{50F3C593-7B24-4443-82CE-9E9B23640F5A}" type="slidenum">
              <a:rPr lang="en-GB" smtClean="0"/>
              <a:t>8</a:t>
            </a:fld>
            <a:endParaRPr lang="en-GB"/>
          </a:p>
        </p:txBody>
      </p:sp>
    </p:spTree>
    <p:extLst>
      <p:ext uri="{BB962C8B-B14F-4D97-AF65-F5344CB8AC3E}">
        <p14:creationId xmlns:p14="http://schemas.microsoft.com/office/powerpoint/2010/main" val="37342850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86520-A33B-E33F-3003-9879E1A7F6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633214-1613-D149-5807-B871BC23067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CC31BCD-9C8D-E60E-E926-8230E63A684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900BA1D-ACED-1894-1F8F-43A4500671BF}"/>
              </a:ext>
            </a:extLst>
          </p:cNvPr>
          <p:cNvSpPr>
            <a:spLocks noGrp="1"/>
          </p:cNvSpPr>
          <p:nvPr>
            <p:ph type="sldNum" sz="quarter" idx="5"/>
          </p:nvPr>
        </p:nvSpPr>
        <p:spPr/>
        <p:txBody>
          <a:bodyPr/>
          <a:lstStyle/>
          <a:p>
            <a:fld id="{50F3C593-7B24-4443-82CE-9E9B23640F5A}" type="slidenum">
              <a:rPr lang="en-GB" smtClean="0"/>
              <a:t>9</a:t>
            </a:fld>
            <a:endParaRPr lang="en-GB"/>
          </a:p>
        </p:txBody>
      </p:sp>
    </p:spTree>
    <p:extLst>
      <p:ext uri="{BB962C8B-B14F-4D97-AF65-F5344CB8AC3E}">
        <p14:creationId xmlns:p14="http://schemas.microsoft.com/office/powerpoint/2010/main" val="7805411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0F3C593-7B24-4443-82CE-9E9B23640F5A}" type="slidenum">
              <a:rPr lang="en-GB" smtClean="0"/>
              <a:t>10</a:t>
            </a:fld>
            <a:endParaRPr lang="en-GB"/>
          </a:p>
        </p:txBody>
      </p:sp>
    </p:spTree>
    <p:extLst>
      <p:ext uri="{BB962C8B-B14F-4D97-AF65-F5344CB8AC3E}">
        <p14:creationId xmlns:p14="http://schemas.microsoft.com/office/powerpoint/2010/main" val="35211615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FD412-8E72-9472-5C6D-D2E14712A8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847795-8D8F-0AD5-877F-80C029FA5C3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7DAC6F9-CF96-4363-A126-AE1CA178138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549A298-916C-EA2D-1C54-F87CD65B5B02}"/>
              </a:ext>
            </a:extLst>
          </p:cNvPr>
          <p:cNvSpPr>
            <a:spLocks noGrp="1"/>
          </p:cNvSpPr>
          <p:nvPr>
            <p:ph type="sldNum" sz="quarter" idx="5"/>
          </p:nvPr>
        </p:nvSpPr>
        <p:spPr/>
        <p:txBody>
          <a:bodyPr/>
          <a:lstStyle/>
          <a:p>
            <a:fld id="{50F3C593-7B24-4443-82CE-9E9B23640F5A}" type="slidenum">
              <a:rPr lang="en-GB" smtClean="0"/>
              <a:t>11</a:t>
            </a:fld>
            <a:endParaRPr lang="en-GB"/>
          </a:p>
        </p:txBody>
      </p:sp>
    </p:spTree>
    <p:extLst>
      <p:ext uri="{BB962C8B-B14F-4D97-AF65-F5344CB8AC3E}">
        <p14:creationId xmlns:p14="http://schemas.microsoft.com/office/powerpoint/2010/main" val="12703357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984CFF-47A1-4243-0715-D0A23C9040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2F4E5B-A836-132E-7BEE-645628DE133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2A00F21-364F-D9F9-96A6-075FAC5D41ED}"/>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DE91A89-BF3D-945A-06DA-B2D517AD6AF1}"/>
              </a:ext>
            </a:extLst>
          </p:cNvPr>
          <p:cNvSpPr>
            <a:spLocks noGrp="1"/>
          </p:cNvSpPr>
          <p:nvPr>
            <p:ph type="sldNum" sz="quarter" idx="5"/>
          </p:nvPr>
        </p:nvSpPr>
        <p:spPr/>
        <p:txBody>
          <a:bodyPr/>
          <a:lstStyle/>
          <a:p>
            <a:fld id="{50F3C593-7B24-4443-82CE-9E9B23640F5A}" type="slidenum">
              <a:rPr lang="en-GB" smtClean="0"/>
              <a:t>12</a:t>
            </a:fld>
            <a:endParaRPr lang="en-GB"/>
          </a:p>
        </p:txBody>
      </p:sp>
    </p:spTree>
    <p:extLst>
      <p:ext uri="{BB962C8B-B14F-4D97-AF65-F5344CB8AC3E}">
        <p14:creationId xmlns:p14="http://schemas.microsoft.com/office/powerpoint/2010/main" val="7500607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A541B6-5269-BCDA-9EC4-1E50060B22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952535-E278-EA41-29B5-E7FC7863B92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8A888A9-A54E-BCCE-D664-7328D5130C9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E2BA733-2F89-DF8A-0158-A07DD3CBBF52}"/>
              </a:ext>
            </a:extLst>
          </p:cNvPr>
          <p:cNvSpPr>
            <a:spLocks noGrp="1"/>
          </p:cNvSpPr>
          <p:nvPr>
            <p:ph type="sldNum" sz="quarter" idx="5"/>
          </p:nvPr>
        </p:nvSpPr>
        <p:spPr/>
        <p:txBody>
          <a:bodyPr/>
          <a:lstStyle/>
          <a:p>
            <a:fld id="{50F3C593-7B24-4443-82CE-9E9B23640F5A}" type="slidenum">
              <a:rPr lang="en-GB" smtClean="0"/>
              <a:t>13</a:t>
            </a:fld>
            <a:endParaRPr lang="en-GB"/>
          </a:p>
        </p:txBody>
      </p:sp>
    </p:spTree>
    <p:extLst>
      <p:ext uri="{BB962C8B-B14F-4D97-AF65-F5344CB8AC3E}">
        <p14:creationId xmlns:p14="http://schemas.microsoft.com/office/powerpoint/2010/main" val="7465570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E08CDE-23F4-9AC9-B689-29B72628B9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677759-1CEF-A61C-1B6A-44DF59D3330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7CC9F2D-E2ED-4127-B51A-26DE9AC3271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55DFADB-0C33-E98E-EB5A-AAE00860BFE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0F3C593-7B24-4443-82CE-9E9B23640F5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803793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C6EC56-CF1C-4BE0-4372-1A344753DC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8A517A-82A5-FBAD-8366-8AE85A07419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1432B865-B844-00A2-28A8-FCE9BFB5D07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E5681EC-BDCD-5883-25E1-5736C760051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0F3C593-7B24-4443-82CE-9E9B23640F5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831334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C39F26-4630-2494-2D79-E528BE75D3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AEC784-C2CF-692C-EE1A-DF2D7593996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1D16024E-6540-964E-09AD-20D0BDDB8B1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4A3CB36-189D-00E8-C92F-E8B13811AFF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0F3C593-7B24-4443-82CE-9E9B23640F5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29130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726A80-AC32-4E1F-73CD-02EF071022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C92D01-8A6C-EE24-F0D0-8B62AB67100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00B7ACE-917B-45FD-D464-25BE0EEF679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F2B6301-CFA6-3050-327A-D8D6314D318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0F3C593-7B24-4443-82CE-9E9B23640F5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649338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661C7F-E8D8-6DA5-9F6C-338E5F2FC8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ADBF0F-FB5B-3D90-F98B-D43A9C57EBC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DEF504C-2BC4-754D-9B95-D8CC57A65FBD}"/>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8078C33-4552-B74A-684A-946E9142085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0F3C593-7B24-4443-82CE-9E9B23640F5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445180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A54DCE-F7A1-27D0-AAE0-6E1716BAAB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0FCD12-5AE1-7CFC-A31D-E8DE3A79222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5B2537E-3760-37B6-FCD6-8780425DA37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CB5A2F8-2AD9-7C1A-7C96-E4A2EF33A24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0F3C593-7B24-4443-82CE-9E9B23640F5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067718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67526-1E42-A876-E322-60D4E3D630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EB4F1A-A4F8-60F9-D971-D8D3648D75F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F857D24-A6A0-6F0C-3466-C75307B13EB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2972B22-6159-CE1E-33AC-4426DF18A74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0F3C593-7B24-4443-82CE-9E9B23640F5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707982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0E2C2-4860-7AF8-EC67-5E49C90EBA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99DD3A-F337-8A07-B8FF-E33D18929CA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042DDF9-6FE0-3A19-049E-8B5552A0BFD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8201AB0-451F-B358-B5EA-73CDA2BB74C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0F3C593-7B24-4443-82CE-9E9B23640F5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82905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CEF171-F6AB-1D0E-311F-E988F6E5A4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E07FA7-B39D-8D1E-D929-74D9DE4611E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7786378-B2E3-1AC9-98B7-C5237C95C71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7C8CAE1-ABF5-FA42-70B1-E2DDF024769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0F3C593-7B24-4443-82CE-9E9B23640F5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750390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AAA07-8B73-C987-7C10-0C1C7485A8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D68FD9-FC7C-FDBF-E351-1D22A55B63A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1F518BB-FC30-2F5C-BF63-654A650B51E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2B55CAE-79F7-2791-A85C-CB176B7B8CD7}"/>
              </a:ext>
            </a:extLst>
          </p:cNvPr>
          <p:cNvSpPr>
            <a:spLocks noGrp="1"/>
          </p:cNvSpPr>
          <p:nvPr>
            <p:ph type="sldNum" sz="quarter" idx="5"/>
          </p:nvPr>
        </p:nvSpPr>
        <p:spPr/>
        <p:txBody>
          <a:bodyPr/>
          <a:lstStyle/>
          <a:p>
            <a:fld id="{50F3C593-7B24-4443-82CE-9E9B23640F5A}" type="slidenum">
              <a:rPr lang="en-GB" smtClean="0"/>
              <a:t>28</a:t>
            </a:fld>
            <a:endParaRPr lang="en-GB"/>
          </a:p>
        </p:txBody>
      </p:sp>
    </p:spTree>
    <p:extLst>
      <p:ext uri="{BB962C8B-B14F-4D97-AF65-F5344CB8AC3E}">
        <p14:creationId xmlns:p14="http://schemas.microsoft.com/office/powerpoint/2010/main" val="26252161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D774884-3448-3DB0-BC32-DE9B7C64CBD1}"/>
              </a:ext>
            </a:extLst>
          </p:cNvPr>
          <p:cNvSpPr>
            <a:spLocks noGrp="1"/>
          </p:cNvSpPr>
          <p:nvPr>
            <p:ph type="dt" sz="half" idx="10"/>
          </p:nvPr>
        </p:nvSpPr>
        <p:spPr/>
        <p:txBody>
          <a:bodyPr/>
          <a:lstStyle>
            <a:lvl1pPr>
              <a:defRPr/>
            </a:lvl1pPr>
          </a:lstStyle>
          <a:p>
            <a:pPr>
              <a:defRPr/>
            </a:pPr>
            <a:fld id="{E02675B8-E19B-4AFB-9AB2-6FD830E2FF14}" type="datetimeFigureOut">
              <a:rPr lang="en-GB"/>
              <a:pPr>
                <a:defRPr/>
              </a:pPr>
              <a:t>08/09/2026</a:t>
            </a:fld>
            <a:endParaRPr lang="en-GB"/>
          </a:p>
        </p:txBody>
      </p:sp>
      <p:sp>
        <p:nvSpPr>
          <p:cNvPr id="5" name="Footer Placeholder 4">
            <a:extLst>
              <a:ext uri="{FF2B5EF4-FFF2-40B4-BE49-F238E27FC236}">
                <a16:creationId xmlns:a16="http://schemas.microsoft.com/office/drawing/2014/main" id="{E65E9D2C-B00C-0923-5E1F-A9EAD0001D3B}"/>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F2AEB44C-D837-9EE0-B249-B756BB373CF4}"/>
              </a:ext>
            </a:extLst>
          </p:cNvPr>
          <p:cNvSpPr>
            <a:spLocks noGrp="1"/>
          </p:cNvSpPr>
          <p:nvPr>
            <p:ph type="sldNum" sz="quarter" idx="12"/>
          </p:nvPr>
        </p:nvSpPr>
        <p:spPr/>
        <p:txBody>
          <a:bodyPr/>
          <a:lstStyle>
            <a:lvl1pPr>
              <a:defRPr/>
            </a:lvl1pPr>
          </a:lstStyle>
          <a:p>
            <a:pPr>
              <a:defRPr/>
            </a:pPr>
            <a:fld id="{E3BF07E5-4DFB-46D7-BC60-F081623978E2}" type="slidenum">
              <a:rPr lang="en-GB" altLang="en-US"/>
              <a:pPr>
                <a:defRPr/>
              </a:pPr>
              <a:t>‹#›</a:t>
            </a:fld>
            <a:endParaRPr lang="en-GB" altLang="en-US"/>
          </a:p>
        </p:txBody>
      </p:sp>
    </p:spTree>
    <p:extLst>
      <p:ext uri="{BB962C8B-B14F-4D97-AF65-F5344CB8AC3E}">
        <p14:creationId xmlns:p14="http://schemas.microsoft.com/office/powerpoint/2010/main" val="3698446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0BD80A6-C267-8388-E28D-0DAEF0026AD1}"/>
              </a:ext>
            </a:extLst>
          </p:cNvPr>
          <p:cNvSpPr>
            <a:spLocks noGrp="1"/>
          </p:cNvSpPr>
          <p:nvPr>
            <p:ph type="dt" sz="half" idx="10"/>
          </p:nvPr>
        </p:nvSpPr>
        <p:spPr/>
        <p:txBody>
          <a:bodyPr/>
          <a:lstStyle>
            <a:lvl1pPr>
              <a:defRPr/>
            </a:lvl1pPr>
          </a:lstStyle>
          <a:p>
            <a:pPr>
              <a:defRPr/>
            </a:pPr>
            <a:fld id="{D1EE1E51-2BFB-4A30-857E-EE64DA8872AB}" type="datetimeFigureOut">
              <a:rPr lang="en-GB"/>
              <a:pPr>
                <a:defRPr/>
              </a:pPr>
              <a:t>08/09/2026</a:t>
            </a:fld>
            <a:endParaRPr lang="en-GB"/>
          </a:p>
        </p:txBody>
      </p:sp>
      <p:sp>
        <p:nvSpPr>
          <p:cNvPr id="5" name="Footer Placeholder 4">
            <a:extLst>
              <a:ext uri="{FF2B5EF4-FFF2-40B4-BE49-F238E27FC236}">
                <a16:creationId xmlns:a16="http://schemas.microsoft.com/office/drawing/2014/main" id="{06CFC27C-813C-ED82-0517-F0276081DEA0}"/>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770C7BE0-1730-0167-43E9-F4B4CB4AF3E2}"/>
              </a:ext>
            </a:extLst>
          </p:cNvPr>
          <p:cNvSpPr>
            <a:spLocks noGrp="1"/>
          </p:cNvSpPr>
          <p:nvPr>
            <p:ph type="sldNum" sz="quarter" idx="12"/>
          </p:nvPr>
        </p:nvSpPr>
        <p:spPr/>
        <p:txBody>
          <a:bodyPr/>
          <a:lstStyle>
            <a:lvl1pPr>
              <a:defRPr/>
            </a:lvl1pPr>
          </a:lstStyle>
          <a:p>
            <a:pPr>
              <a:defRPr/>
            </a:pPr>
            <a:fld id="{F570DC22-EAA8-4664-8D3C-38BBCA0B6242}" type="slidenum">
              <a:rPr lang="en-GB" altLang="en-US"/>
              <a:pPr>
                <a:defRPr/>
              </a:pPr>
              <a:t>‹#›</a:t>
            </a:fld>
            <a:endParaRPr lang="en-GB" altLang="en-US"/>
          </a:p>
        </p:txBody>
      </p:sp>
    </p:spTree>
    <p:extLst>
      <p:ext uri="{BB962C8B-B14F-4D97-AF65-F5344CB8AC3E}">
        <p14:creationId xmlns:p14="http://schemas.microsoft.com/office/powerpoint/2010/main" val="3958999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AEEC8B8-A4DE-A6AE-B648-C30DF7A5D13C}"/>
              </a:ext>
            </a:extLst>
          </p:cNvPr>
          <p:cNvSpPr>
            <a:spLocks noGrp="1"/>
          </p:cNvSpPr>
          <p:nvPr>
            <p:ph type="dt" sz="half" idx="10"/>
          </p:nvPr>
        </p:nvSpPr>
        <p:spPr/>
        <p:txBody>
          <a:bodyPr/>
          <a:lstStyle>
            <a:lvl1pPr>
              <a:defRPr/>
            </a:lvl1pPr>
          </a:lstStyle>
          <a:p>
            <a:pPr>
              <a:defRPr/>
            </a:pPr>
            <a:fld id="{39B500CD-D796-40A6-80AB-5C88026A1CE9}" type="datetimeFigureOut">
              <a:rPr lang="en-GB"/>
              <a:pPr>
                <a:defRPr/>
              </a:pPr>
              <a:t>08/09/2026</a:t>
            </a:fld>
            <a:endParaRPr lang="en-GB"/>
          </a:p>
        </p:txBody>
      </p:sp>
      <p:sp>
        <p:nvSpPr>
          <p:cNvPr id="5" name="Footer Placeholder 4">
            <a:extLst>
              <a:ext uri="{FF2B5EF4-FFF2-40B4-BE49-F238E27FC236}">
                <a16:creationId xmlns:a16="http://schemas.microsoft.com/office/drawing/2014/main" id="{77C833BE-F5BD-70CD-51A2-598C3F89AA3C}"/>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81CE8E94-671C-D2C3-ED72-1B3CF82D0DC3}"/>
              </a:ext>
            </a:extLst>
          </p:cNvPr>
          <p:cNvSpPr>
            <a:spLocks noGrp="1"/>
          </p:cNvSpPr>
          <p:nvPr>
            <p:ph type="sldNum" sz="quarter" idx="12"/>
          </p:nvPr>
        </p:nvSpPr>
        <p:spPr/>
        <p:txBody>
          <a:bodyPr/>
          <a:lstStyle>
            <a:lvl1pPr>
              <a:defRPr/>
            </a:lvl1pPr>
          </a:lstStyle>
          <a:p>
            <a:pPr>
              <a:defRPr/>
            </a:pPr>
            <a:fld id="{F9ACBEDD-FE3C-439F-977D-CCA9B710F48D}" type="slidenum">
              <a:rPr lang="en-GB" altLang="en-US"/>
              <a:pPr>
                <a:defRPr/>
              </a:pPr>
              <a:t>‹#›</a:t>
            </a:fld>
            <a:endParaRPr lang="en-GB" altLang="en-US"/>
          </a:p>
        </p:txBody>
      </p:sp>
    </p:spTree>
    <p:extLst>
      <p:ext uri="{BB962C8B-B14F-4D97-AF65-F5344CB8AC3E}">
        <p14:creationId xmlns:p14="http://schemas.microsoft.com/office/powerpoint/2010/main" val="1555237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71B40DF8-B198-97E0-8647-3B3F0416B573}"/>
              </a:ext>
            </a:extLst>
          </p:cNvPr>
          <p:cNvSpPr>
            <a:spLocks noGrp="1"/>
          </p:cNvSpPr>
          <p:nvPr>
            <p:ph type="dt" sz="half" idx="10"/>
          </p:nvPr>
        </p:nvSpPr>
        <p:spPr/>
        <p:txBody>
          <a:bodyPr/>
          <a:lstStyle>
            <a:lvl1pPr>
              <a:defRPr/>
            </a:lvl1pPr>
          </a:lstStyle>
          <a:p>
            <a:pPr>
              <a:defRPr/>
            </a:pPr>
            <a:fld id="{026698A3-5724-4DED-9789-054BAA35E2D3}" type="datetimeFigureOut">
              <a:rPr lang="en-GB"/>
              <a:pPr>
                <a:defRPr/>
              </a:pPr>
              <a:t>08/09/2026</a:t>
            </a:fld>
            <a:endParaRPr lang="en-GB"/>
          </a:p>
        </p:txBody>
      </p:sp>
      <p:sp>
        <p:nvSpPr>
          <p:cNvPr id="6" name="Footer Placeholder 4">
            <a:extLst>
              <a:ext uri="{FF2B5EF4-FFF2-40B4-BE49-F238E27FC236}">
                <a16:creationId xmlns:a16="http://schemas.microsoft.com/office/drawing/2014/main" id="{49AEA748-1E1B-F9A7-48B7-DE1EA1C62232}"/>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FF8FFAAF-823C-465B-737A-6D755D8F2162}"/>
              </a:ext>
            </a:extLst>
          </p:cNvPr>
          <p:cNvSpPr>
            <a:spLocks noGrp="1"/>
          </p:cNvSpPr>
          <p:nvPr>
            <p:ph type="sldNum" sz="quarter" idx="12"/>
          </p:nvPr>
        </p:nvSpPr>
        <p:spPr/>
        <p:txBody>
          <a:bodyPr/>
          <a:lstStyle>
            <a:lvl1pPr>
              <a:defRPr/>
            </a:lvl1pPr>
          </a:lstStyle>
          <a:p>
            <a:pPr>
              <a:defRPr/>
            </a:pPr>
            <a:fld id="{47B4543D-C5E9-4689-B502-70D6B39D9F3F}" type="slidenum">
              <a:rPr lang="en-GB" altLang="en-US"/>
              <a:pPr>
                <a:defRPr/>
              </a:pPr>
              <a:t>‹#›</a:t>
            </a:fld>
            <a:endParaRPr lang="en-GB" altLang="en-US"/>
          </a:p>
        </p:txBody>
      </p:sp>
    </p:spTree>
    <p:extLst>
      <p:ext uri="{BB962C8B-B14F-4D97-AF65-F5344CB8AC3E}">
        <p14:creationId xmlns:p14="http://schemas.microsoft.com/office/powerpoint/2010/main" val="1278543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A52FA8A9-F944-6587-8A1A-3B8E45D362C0}"/>
              </a:ext>
            </a:extLst>
          </p:cNvPr>
          <p:cNvSpPr>
            <a:spLocks noGrp="1"/>
          </p:cNvSpPr>
          <p:nvPr>
            <p:ph type="dt" sz="half" idx="10"/>
          </p:nvPr>
        </p:nvSpPr>
        <p:spPr/>
        <p:txBody>
          <a:bodyPr/>
          <a:lstStyle>
            <a:lvl1pPr>
              <a:defRPr/>
            </a:lvl1pPr>
          </a:lstStyle>
          <a:p>
            <a:pPr>
              <a:defRPr/>
            </a:pPr>
            <a:fld id="{62CAE3E9-08D6-408B-A676-AAE07BAF7FA9}" type="datetimeFigureOut">
              <a:rPr lang="en-GB"/>
              <a:pPr>
                <a:defRPr/>
              </a:pPr>
              <a:t>08/09/2026</a:t>
            </a:fld>
            <a:endParaRPr lang="en-GB"/>
          </a:p>
        </p:txBody>
      </p:sp>
      <p:sp>
        <p:nvSpPr>
          <p:cNvPr id="8" name="Footer Placeholder 4">
            <a:extLst>
              <a:ext uri="{FF2B5EF4-FFF2-40B4-BE49-F238E27FC236}">
                <a16:creationId xmlns:a16="http://schemas.microsoft.com/office/drawing/2014/main" id="{F7C49005-D10E-708C-EEEA-D65DB7248A81}"/>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C496863A-C0EF-CD1B-D899-B24B444728A3}"/>
              </a:ext>
            </a:extLst>
          </p:cNvPr>
          <p:cNvSpPr>
            <a:spLocks noGrp="1"/>
          </p:cNvSpPr>
          <p:nvPr>
            <p:ph type="sldNum" sz="quarter" idx="12"/>
          </p:nvPr>
        </p:nvSpPr>
        <p:spPr/>
        <p:txBody>
          <a:bodyPr/>
          <a:lstStyle>
            <a:lvl1pPr>
              <a:defRPr/>
            </a:lvl1pPr>
          </a:lstStyle>
          <a:p>
            <a:pPr>
              <a:defRPr/>
            </a:pPr>
            <a:fld id="{1665A597-7196-463E-ADA9-FF62966D64F0}" type="slidenum">
              <a:rPr lang="en-GB" altLang="en-US"/>
              <a:pPr>
                <a:defRPr/>
              </a:pPr>
              <a:t>‹#›</a:t>
            </a:fld>
            <a:endParaRPr lang="en-GB" altLang="en-US"/>
          </a:p>
        </p:txBody>
      </p:sp>
    </p:spTree>
    <p:extLst>
      <p:ext uri="{BB962C8B-B14F-4D97-AF65-F5344CB8AC3E}">
        <p14:creationId xmlns:p14="http://schemas.microsoft.com/office/powerpoint/2010/main" val="2713952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A8E79EE8-EC68-2285-D488-C47607D70788}"/>
              </a:ext>
            </a:extLst>
          </p:cNvPr>
          <p:cNvSpPr>
            <a:spLocks noGrp="1"/>
          </p:cNvSpPr>
          <p:nvPr>
            <p:ph type="dt" sz="half" idx="10"/>
          </p:nvPr>
        </p:nvSpPr>
        <p:spPr/>
        <p:txBody>
          <a:bodyPr/>
          <a:lstStyle>
            <a:lvl1pPr>
              <a:defRPr/>
            </a:lvl1pPr>
          </a:lstStyle>
          <a:p>
            <a:pPr>
              <a:defRPr/>
            </a:pPr>
            <a:fld id="{98EEADFC-3F36-42B1-8E34-0065D567F715}" type="datetimeFigureOut">
              <a:rPr lang="en-GB"/>
              <a:pPr>
                <a:defRPr/>
              </a:pPr>
              <a:t>08/09/2026</a:t>
            </a:fld>
            <a:endParaRPr lang="en-GB"/>
          </a:p>
        </p:txBody>
      </p:sp>
      <p:sp>
        <p:nvSpPr>
          <p:cNvPr id="4" name="Footer Placeholder 4">
            <a:extLst>
              <a:ext uri="{FF2B5EF4-FFF2-40B4-BE49-F238E27FC236}">
                <a16:creationId xmlns:a16="http://schemas.microsoft.com/office/drawing/2014/main" id="{DD2DD3CC-FB89-6139-6D05-FF6060AB15B6}"/>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5D40A1A0-75BE-351D-7AB0-B4B004A8D163}"/>
              </a:ext>
            </a:extLst>
          </p:cNvPr>
          <p:cNvSpPr>
            <a:spLocks noGrp="1"/>
          </p:cNvSpPr>
          <p:nvPr>
            <p:ph type="sldNum" sz="quarter" idx="12"/>
          </p:nvPr>
        </p:nvSpPr>
        <p:spPr/>
        <p:txBody>
          <a:bodyPr/>
          <a:lstStyle>
            <a:lvl1pPr>
              <a:defRPr/>
            </a:lvl1pPr>
          </a:lstStyle>
          <a:p>
            <a:pPr>
              <a:defRPr/>
            </a:pPr>
            <a:fld id="{E01BEFD2-C93D-4C1B-AB18-C23BBD41BF3C}" type="slidenum">
              <a:rPr lang="en-GB" altLang="en-US"/>
              <a:pPr>
                <a:defRPr/>
              </a:pPr>
              <a:t>‹#›</a:t>
            </a:fld>
            <a:endParaRPr lang="en-GB" altLang="en-US"/>
          </a:p>
        </p:txBody>
      </p:sp>
    </p:spTree>
    <p:extLst>
      <p:ext uri="{BB962C8B-B14F-4D97-AF65-F5344CB8AC3E}">
        <p14:creationId xmlns:p14="http://schemas.microsoft.com/office/powerpoint/2010/main" val="17080099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14B46C76-5AD7-A627-79A0-CBADEAF72DF7}"/>
              </a:ext>
            </a:extLst>
          </p:cNvPr>
          <p:cNvSpPr>
            <a:spLocks noGrp="1"/>
          </p:cNvSpPr>
          <p:nvPr>
            <p:ph type="dt" sz="half" idx="10"/>
          </p:nvPr>
        </p:nvSpPr>
        <p:spPr/>
        <p:txBody>
          <a:bodyPr/>
          <a:lstStyle>
            <a:lvl1pPr>
              <a:defRPr/>
            </a:lvl1pPr>
          </a:lstStyle>
          <a:p>
            <a:pPr>
              <a:defRPr/>
            </a:pPr>
            <a:fld id="{4FDB36DA-9037-47BF-B60B-C2352B380C94}" type="datetimeFigureOut">
              <a:rPr lang="en-GB"/>
              <a:pPr>
                <a:defRPr/>
              </a:pPr>
              <a:t>08/09/2026</a:t>
            </a:fld>
            <a:endParaRPr lang="en-GB"/>
          </a:p>
        </p:txBody>
      </p:sp>
      <p:sp>
        <p:nvSpPr>
          <p:cNvPr id="3" name="Footer Placeholder 4">
            <a:extLst>
              <a:ext uri="{FF2B5EF4-FFF2-40B4-BE49-F238E27FC236}">
                <a16:creationId xmlns:a16="http://schemas.microsoft.com/office/drawing/2014/main" id="{69EEEDCE-9297-D962-58A8-4C01EF217283}"/>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D3E54730-F00B-286E-A285-29DCE0999503}"/>
              </a:ext>
            </a:extLst>
          </p:cNvPr>
          <p:cNvSpPr>
            <a:spLocks noGrp="1"/>
          </p:cNvSpPr>
          <p:nvPr>
            <p:ph type="sldNum" sz="quarter" idx="12"/>
          </p:nvPr>
        </p:nvSpPr>
        <p:spPr/>
        <p:txBody>
          <a:bodyPr/>
          <a:lstStyle>
            <a:lvl1pPr>
              <a:defRPr/>
            </a:lvl1pPr>
          </a:lstStyle>
          <a:p>
            <a:pPr>
              <a:defRPr/>
            </a:pPr>
            <a:fld id="{4461FC24-B789-42C7-9888-3E418F0C89D2}" type="slidenum">
              <a:rPr lang="en-GB" altLang="en-US"/>
              <a:pPr>
                <a:defRPr/>
              </a:pPr>
              <a:t>‹#›</a:t>
            </a:fld>
            <a:endParaRPr lang="en-GB" altLang="en-US"/>
          </a:p>
        </p:txBody>
      </p:sp>
    </p:spTree>
    <p:extLst>
      <p:ext uri="{BB962C8B-B14F-4D97-AF65-F5344CB8AC3E}">
        <p14:creationId xmlns:p14="http://schemas.microsoft.com/office/powerpoint/2010/main" val="279692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A92FE998-940E-6D77-B1C1-2C4CE9498116}"/>
              </a:ext>
            </a:extLst>
          </p:cNvPr>
          <p:cNvSpPr>
            <a:spLocks noGrp="1"/>
          </p:cNvSpPr>
          <p:nvPr>
            <p:ph type="dt" sz="half" idx="10"/>
          </p:nvPr>
        </p:nvSpPr>
        <p:spPr/>
        <p:txBody>
          <a:bodyPr/>
          <a:lstStyle>
            <a:lvl1pPr>
              <a:defRPr/>
            </a:lvl1pPr>
          </a:lstStyle>
          <a:p>
            <a:pPr>
              <a:defRPr/>
            </a:pPr>
            <a:fld id="{1BE6D8BD-276D-4B9F-B2E4-28F36C3F29FA}" type="datetimeFigureOut">
              <a:rPr lang="en-GB"/>
              <a:pPr>
                <a:defRPr/>
              </a:pPr>
              <a:t>08/09/2026</a:t>
            </a:fld>
            <a:endParaRPr lang="en-GB"/>
          </a:p>
        </p:txBody>
      </p:sp>
      <p:sp>
        <p:nvSpPr>
          <p:cNvPr id="6" name="Footer Placeholder 4">
            <a:extLst>
              <a:ext uri="{FF2B5EF4-FFF2-40B4-BE49-F238E27FC236}">
                <a16:creationId xmlns:a16="http://schemas.microsoft.com/office/drawing/2014/main" id="{9D611E98-A84D-7D37-C97B-CF0FC9BE09FB}"/>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ECEC372D-362A-07E8-AB9F-09B31A21D9AF}"/>
              </a:ext>
            </a:extLst>
          </p:cNvPr>
          <p:cNvSpPr>
            <a:spLocks noGrp="1"/>
          </p:cNvSpPr>
          <p:nvPr>
            <p:ph type="sldNum" sz="quarter" idx="12"/>
          </p:nvPr>
        </p:nvSpPr>
        <p:spPr/>
        <p:txBody>
          <a:bodyPr/>
          <a:lstStyle>
            <a:lvl1pPr>
              <a:defRPr/>
            </a:lvl1pPr>
          </a:lstStyle>
          <a:p>
            <a:pPr>
              <a:defRPr/>
            </a:pPr>
            <a:fld id="{85813206-4D56-47F6-B1A2-717776BEF38F}" type="slidenum">
              <a:rPr lang="en-GB" altLang="en-US"/>
              <a:pPr>
                <a:defRPr/>
              </a:pPr>
              <a:t>‹#›</a:t>
            </a:fld>
            <a:endParaRPr lang="en-GB" altLang="en-US"/>
          </a:p>
        </p:txBody>
      </p:sp>
    </p:spTree>
    <p:extLst>
      <p:ext uri="{BB962C8B-B14F-4D97-AF65-F5344CB8AC3E}">
        <p14:creationId xmlns:p14="http://schemas.microsoft.com/office/powerpoint/2010/main" val="11560837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3DE0E91D-D3BF-8D63-A4D8-CBB42F8F4C15}"/>
              </a:ext>
            </a:extLst>
          </p:cNvPr>
          <p:cNvSpPr>
            <a:spLocks noGrp="1"/>
          </p:cNvSpPr>
          <p:nvPr>
            <p:ph type="dt" sz="half" idx="10"/>
          </p:nvPr>
        </p:nvSpPr>
        <p:spPr/>
        <p:txBody>
          <a:bodyPr/>
          <a:lstStyle>
            <a:lvl1pPr>
              <a:defRPr/>
            </a:lvl1pPr>
          </a:lstStyle>
          <a:p>
            <a:pPr>
              <a:defRPr/>
            </a:pPr>
            <a:fld id="{ACE676B5-5701-4162-A8F6-D11C892F833D}" type="datetimeFigureOut">
              <a:rPr lang="en-GB"/>
              <a:pPr>
                <a:defRPr/>
              </a:pPr>
              <a:t>08/09/2026</a:t>
            </a:fld>
            <a:endParaRPr lang="en-GB"/>
          </a:p>
        </p:txBody>
      </p:sp>
      <p:sp>
        <p:nvSpPr>
          <p:cNvPr id="6" name="Footer Placeholder 4">
            <a:extLst>
              <a:ext uri="{FF2B5EF4-FFF2-40B4-BE49-F238E27FC236}">
                <a16:creationId xmlns:a16="http://schemas.microsoft.com/office/drawing/2014/main" id="{30156FE1-AAE9-52AF-65F4-9036A088890F}"/>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E88BF461-1CA1-603C-4FCB-1215D78A6728}"/>
              </a:ext>
            </a:extLst>
          </p:cNvPr>
          <p:cNvSpPr>
            <a:spLocks noGrp="1"/>
          </p:cNvSpPr>
          <p:nvPr>
            <p:ph type="sldNum" sz="quarter" idx="12"/>
          </p:nvPr>
        </p:nvSpPr>
        <p:spPr/>
        <p:txBody>
          <a:bodyPr/>
          <a:lstStyle>
            <a:lvl1pPr>
              <a:defRPr/>
            </a:lvl1pPr>
          </a:lstStyle>
          <a:p>
            <a:pPr>
              <a:defRPr/>
            </a:pPr>
            <a:fld id="{F09D39B9-2A8E-422C-85CD-15C2496E3931}" type="slidenum">
              <a:rPr lang="en-GB" altLang="en-US"/>
              <a:pPr>
                <a:defRPr/>
              </a:pPr>
              <a:t>‹#›</a:t>
            </a:fld>
            <a:endParaRPr lang="en-GB" altLang="en-US"/>
          </a:p>
        </p:txBody>
      </p:sp>
    </p:spTree>
    <p:extLst>
      <p:ext uri="{BB962C8B-B14F-4D97-AF65-F5344CB8AC3E}">
        <p14:creationId xmlns:p14="http://schemas.microsoft.com/office/powerpoint/2010/main" val="8709186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E83767A-9409-DEF8-26EB-E52501898B70}"/>
              </a:ext>
            </a:extLst>
          </p:cNvPr>
          <p:cNvSpPr>
            <a:spLocks noGrp="1"/>
          </p:cNvSpPr>
          <p:nvPr>
            <p:ph type="dt" sz="half" idx="10"/>
          </p:nvPr>
        </p:nvSpPr>
        <p:spPr/>
        <p:txBody>
          <a:bodyPr/>
          <a:lstStyle>
            <a:lvl1pPr>
              <a:defRPr/>
            </a:lvl1pPr>
          </a:lstStyle>
          <a:p>
            <a:pPr>
              <a:defRPr/>
            </a:pPr>
            <a:fld id="{02A90AC9-84F4-490B-BD36-D869F295CD8F}" type="datetimeFigureOut">
              <a:rPr lang="en-GB"/>
              <a:pPr>
                <a:defRPr/>
              </a:pPr>
              <a:t>08/09/2026</a:t>
            </a:fld>
            <a:endParaRPr lang="en-GB"/>
          </a:p>
        </p:txBody>
      </p:sp>
      <p:sp>
        <p:nvSpPr>
          <p:cNvPr id="5" name="Footer Placeholder 4">
            <a:extLst>
              <a:ext uri="{FF2B5EF4-FFF2-40B4-BE49-F238E27FC236}">
                <a16:creationId xmlns:a16="http://schemas.microsoft.com/office/drawing/2014/main" id="{992CAA30-9A62-BB7F-FB87-D7D63FA2AE14}"/>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DC235E78-A812-C832-0C42-CC364E1DF122}"/>
              </a:ext>
            </a:extLst>
          </p:cNvPr>
          <p:cNvSpPr>
            <a:spLocks noGrp="1"/>
          </p:cNvSpPr>
          <p:nvPr>
            <p:ph type="sldNum" sz="quarter" idx="12"/>
          </p:nvPr>
        </p:nvSpPr>
        <p:spPr/>
        <p:txBody>
          <a:bodyPr/>
          <a:lstStyle>
            <a:lvl1pPr>
              <a:defRPr/>
            </a:lvl1pPr>
          </a:lstStyle>
          <a:p>
            <a:pPr>
              <a:defRPr/>
            </a:pPr>
            <a:fld id="{B0A06B21-65A4-452A-AC1B-26B2D21BE155}" type="slidenum">
              <a:rPr lang="en-GB" altLang="en-US"/>
              <a:pPr>
                <a:defRPr/>
              </a:pPr>
              <a:t>‹#›</a:t>
            </a:fld>
            <a:endParaRPr lang="en-GB" altLang="en-US"/>
          </a:p>
        </p:txBody>
      </p:sp>
    </p:spTree>
    <p:extLst>
      <p:ext uri="{BB962C8B-B14F-4D97-AF65-F5344CB8AC3E}">
        <p14:creationId xmlns:p14="http://schemas.microsoft.com/office/powerpoint/2010/main" val="35822519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F3D10C-E4D5-23B8-3118-9737B94BF922}"/>
              </a:ext>
            </a:extLst>
          </p:cNvPr>
          <p:cNvSpPr>
            <a:spLocks noGrp="1"/>
          </p:cNvSpPr>
          <p:nvPr>
            <p:ph type="dt" sz="half" idx="10"/>
          </p:nvPr>
        </p:nvSpPr>
        <p:spPr/>
        <p:txBody>
          <a:bodyPr/>
          <a:lstStyle>
            <a:lvl1pPr>
              <a:defRPr/>
            </a:lvl1pPr>
          </a:lstStyle>
          <a:p>
            <a:pPr>
              <a:defRPr/>
            </a:pPr>
            <a:fld id="{7ABEF14F-5938-4B56-9FEB-C2F6CF728459}" type="datetimeFigureOut">
              <a:rPr lang="en-GB"/>
              <a:pPr>
                <a:defRPr/>
              </a:pPr>
              <a:t>08/09/2026</a:t>
            </a:fld>
            <a:endParaRPr lang="en-GB"/>
          </a:p>
        </p:txBody>
      </p:sp>
      <p:sp>
        <p:nvSpPr>
          <p:cNvPr id="5" name="Footer Placeholder 4">
            <a:extLst>
              <a:ext uri="{FF2B5EF4-FFF2-40B4-BE49-F238E27FC236}">
                <a16:creationId xmlns:a16="http://schemas.microsoft.com/office/drawing/2014/main" id="{55E19F0C-5A2F-E324-D75B-247865D8214D}"/>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D2BE8585-8EC3-8816-299A-B192DDAB3F19}"/>
              </a:ext>
            </a:extLst>
          </p:cNvPr>
          <p:cNvSpPr>
            <a:spLocks noGrp="1"/>
          </p:cNvSpPr>
          <p:nvPr>
            <p:ph type="sldNum" sz="quarter" idx="12"/>
          </p:nvPr>
        </p:nvSpPr>
        <p:spPr/>
        <p:txBody>
          <a:bodyPr/>
          <a:lstStyle>
            <a:lvl1pPr>
              <a:defRPr/>
            </a:lvl1pPr>
          </a:lstStyle>
          <a:p>
            <a:pPr>
              <a:defRPr/>
            </a:pPr>
            <a:fld id="{0C2CD006-0D73-4D64-8479-FDF7164D0E71}" type="slidenum">
              <a:rPr lang="en-GB" altLang="en-US"/>
              <a:pPr>
                <a:defRPr/>
              </a:pPr>
              <a:t>‹#›</a:t>
            </a:fld>
            <a:endParaRPr lang="en-GB" altLang="en-US"/>
          </a:p>
        </p:txBody>
      </p:sp>
    </p:spTree>
    <p:extLst>
      <p:ext uri="{BB962C8B-B14F-4D97-AF65-F5344CB8AC3E}">
        <p14:creationId xmlns:p14="http://schemas.microsoft.com/office/powerpoint/2010/main" val="21161958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A1C0E351-E2C4-4FB2-76BC-285F5DD414EB}"/>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50729E95-0C52-8C6C-116A-A757D5C16C46}"/>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CE4DB570-F3BA-DD32-0A73-2E7006A7A451}"/>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B9157AE4-96E4-428B-B897-A78C03114007}" type="datetimeFigureOut">
              <a:rPr lang="en-GB"/>
              <a:pPr>
                <a:defRPr/>
              </a:pPr>
              <a:t>08/09/2026</a:t>
            </a:fld>
            <a:endParaRPr lang="en-GB"/>
          </a:p>
        </p:txBody>
      </p:sp>
      <p:sp>
        <p:nvSpPr>
          <p:cNvPr id="5" name="Footer Placeholder 4">
            <a:extLst>
              <a:ext uri="{FF2B5EF4-FFF2-40B4-BE49-F238E27FC236}">
                <a16:creationId xmlns:a16="http://schemas.microsoft.com/office/drawing/2014/main" id="{0EA2AA79-C6B2-F0A9-E129-899050C4F126}"/>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GB"/>
          </a:p>
        </p:txBody>
      </p:sp>
      <p:sp>
        <p:nvSpPr>
          <p:cNvPr id="6" name="Slide Number Placeholder 5">
            <a:extLst>
              <a:ext uri="{FF2B5EF4-FFF2-40B4-BE49-F238E27FC236}">
                <a16:creationId xmlns:a16="http://schemas.microsoft.com/office/drawing/2014/main" id="{65667B87-5C4C-B843-89B4-A071923F9390}"/>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82305EF9-F9C2-46B5-A8AB-CF3D6522D16E}" type="slidenum">
              <a:rPr lang="en-GB" altLang="en-US"/>
              <a:pPr>
                <a:defRPr/>
              </a:pPr>
              <a:t>‹#›</a:t>
            </a:fld>
            <a:endParaRPr lang="en-GB" altLang="en-US"/>
          </a:p>
        </p:txBody>
      </p:sp>
    </p:spTree>
    <p:extLst>
      <p:ext uri="{BB962C8B-B14F-4D97-AF65-F5344CB8AC3E}">
        <p14:creationId xmlns:p14="http://schemas.microsoft.com/office/powerpoint/2010/main" val="824570025"/>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http://t3.gstatic.com/images?q=tbn:ANd9GcTPH-0MAPeTBlGnVKaV6sh-p_ZZEMJe4R1_cJGRcblR8vZUe4_UdvOnq78j" TargetMode="External"/><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www.facebook.com/harrowcc" TargetMode="External"/><Relationship Id="rId1" Type="http://schemas.openxmlformats.org/officeDocument/2006/relationships/slideLayout" Target="../slideLayouts/slideLayout2.xml"/><Relationship Id="rId4" Type="http://schemas.openxmlformats.org/officeDocument/2006/relationships/hyperlink" Target="https://www.harrow.gov.uk/childrens-social-care/family-hub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group of people hugging each other&#10;&#10;Description automatically generated">
            <a:extLst>
              <a:ext uri="{FF2B5EF4-FFF2-40B4-BE49-F238E27FC236}">
                <a16:creationId xmlns:a16="http://schemas.microsoft.com/office/drawing/2014/main" id="{AD6C3F95-7AA5-76D2-088D-5477323E33B2}"/>
              </a:ext>
            </a:extLst>
          </p:cNvPr>
          <p:cNvPicPr>
            <a:picLocks noChangeAspect="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0" y="-1342555"/>
            <a:ext cx="8955218" cy="10766291"/>
          </a:xfrm>
          <a:prstGeom prst="rect">
            <a:avLst/>
          </a:prstGeom>
          <a:noFill/>
        </p:spPr>
      </p:pic>
      <p:sp>
        <p:nvSpPr>
          <p:cNvPr id="2" name="Slide Number Placeholder 1">
            <a:extLst>
              <a:ext uri="{FF2B5EF4-FFF2-40B4-BE49-F238E27FC236}">
                <a16:creationId xmlns:a16="http://schemas.microsoft.com/office/drawing/2014/main" id="{D106B93D-0A68-B4E1-6E72-8B30A07BCA76}"/>
              </a:ext>
            </a:extLst>
          </p:cNvPr>
          <p:cNvSpPr>
            <a:spLocks noGrp="1"/>
          </p:cNvSpPr>
          <p:nvPr>
            <p:ph type="sldNum" sz="quarter" idx="12"/>
          </p:nvPr>
        </p:nvSpPr>
        <p:spPr/>
        <p:txBody>
          <a:bodyPr/>
          <a:lstStyle/>
          <a:p>
            <a:pPr>
              <a:defRPr/>
            </a:pPr>
            <a:fld id="{38980CA8-204D-4298-80D5-EA7C06F73EF8}" type="slidenum">
              <a:rPr lang="en-GB" smtClean="0">
                <a:solidFill>
                  <a:prstClr val="black">
                    <a:tint val="75000"/>
                  </a:prstClr>
                </a:solidFill>
              </a:rPr>
              <a:pPr>
                <a:defRPr/>
              </a:pPr>
              <a:t>1</a:t>
            </a:fld>
            <a:endParaRPr lang="en-GB">
              <a:solidFill>
                <a:prstClr val="black">
                  <a:tint val="75000"/>
                </a:prstClr>
              </a:solidFill>
            </a:endParaRPr>
          </a:p>
        </p:txBody>
      </p:sp>
      <p:pic>
        <p:nvPicPr>
          <p:cNvPr id="3" name="Picture 2" descr="A close-up of a logo&#10;&#10;Description automatically generated">
            <a:extLst>
              <a:ext uri="{FF2B5EF4-FFF2-40B4-BE49-F238E27FC236}">
                <a16:creationId xmlns:a16="http://schemas.microsoft.com/office/drawing/2014/main" id="{F55C39C7-1081-4AA8-EF2B-FB1424BBE9A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7628" y="6058939"/>
            <a:ext cx="2621280" cy="659152"/>
          </a:xfrm>
          <a:prstGeom prst="rect">
            <a:avLst/>
          </a:prstGeom>
          <a:noFill/>
          <a:ln>
            <a:noFill/>
          </a:ln>
        </p:spPr>
      </p:pic>
      <p:sp>
        <p:nvSpPr>
          <p:cNvPr id="13" name="TextBox 12">
            <a:extLst>
              <a:ext uri="{FF2B5EF4-FFF2-40B4-BE49-F238E27FC236}">
                <a16:creationId xmlns:a16="http://schemas.microsoft.com/office/drawing/2014/main" id="{BE2A55C1-4235-60CA-BC77-A7F871DE649D}"/>
              </a:ext>
            </a:extLst>
          </p:cNvPr>
          <p:cNvSpPr txBox="1"/>
          <p:nvPr/>
        </p:nvSpPr>
        <p:spPr>
          <a:xfrm>
            <a:off x="127628" y="3401563"/>
            <a:ext cx="5486788" cy="2501326"/>
          </a:xfrm>
          <a:prstGeom prst="rect">
            <a:avLst/>
          </a:prstGeom>
          <a:noFill/>
        </p:spPr>
        <p:txBody>
          <a:bodyPr wrap="square" lIns="91440" tIns="45720" rIns="91440" bIns="45720" anchor="t">
            <a:spAutoFit/>
          </a:bodyPr>
          <a:lstStyle/>
          <a:p>
            <a:pPr>
              <a:lnSpc>
                <a:spcPct val="107000"/>
              </a:lnSpc>
              <a:spcAft>
                <a:spcPts val="800"/>
              </a:spcAft>
            </a:pPr>
            <a:r>
              <a:rPr lang="en-GB" sz="4000" b="1" kern="100">
                <a:solidFill>
                  <a:schemeClr val="accent4"/>
                </a:solidFill>
                <a:effectLst/>
                <a:latin typeface="Aptos"/>
                <a:ea typeface="Aptos" panose="020B0004020202020204" pitchFamily="34" charset="0"/>
                <a:cs typeface="Times New Roman"/>
              </a:rPr>
              <a:t>TIMETABLE </a:t>
            </a:r>
          </a:p>
          <a:p>
            <a:pPr>
              <a:lnSpc>
                <a:spcPct val="107000"/>
              </a:lnSpc>
              <a:spcAft>
                <a:spcPts val="800"/>
              </a:spcAft>
            </a:pPr>
            <a:r>
              <a:rPr lang="en-GB" sz="2800" b="1" kern="100">
                <a:effectLst/>
                <a:latin typeface="Aptos"/>
                <a:ea typeface="Aptos" panose="020B0004020202020204" pitchFamily="34" charset="0"/>
                <a:cs typeface="Times New Roman"/>
              </a:rPr>
              <a:t>Best Start in Life Family Hubs</a:t>
            </a:r>
            <a:r>
              <a:rPr lang="en-GB" sz="2800" b="1" kern="100">
                <a:latin typeface="Aptos"/>
                <a:ea typeface="Aptos" panose="020B0004020202020204" pitchFamily="34" charset="0"/>
                <a:cs typeface="Times New Roman"/>
              </a:rPr>
              <a:t>  </a:t>
            </a:r>
          </a:p>
          <a:p>
            <a:pPr>
              <a:lnSpc>
                <a:spcPct val="107000"/>
              </a:lnSpc>
              <a:spcAft>
                <a:spcPts val="800"/>
              </a:spcAft>
            </a:pPr>
            <a:r>
              <a:rPr lang="en-GB" sz="1050" b="1" kern="100">
                <a:latin typeface="Aptos"/>
                <a:ea typeface="Aptos" panose="020B0004020202020204" pitchFamily="34" charset="0"/>
                <a:cs typeface="Times New Roman"/>
              </a:rPr>
              <a:t> </a:t>
            </a:r>
            <a:r>
              <a:rPr lang="en-GB" sz="1800" kern="100">
                <a:effectLst/>
                <a:latin typeface="Aptos"/>
                <a:ea typeface="Aptos" panose="020B0004020202020204" pitchFamily="34" charset="0"/>
                <a:cs typeface="Times New Roman"/>
              </a:rPr>
              <a:t>0 – 19 / 25 years</a:t>
            </a:r>
          </a:p>
          <a:p>
            <a:pPr>
              <a:lnSpc>
                <a:spcPct val="107000"/>
              </a:lnSpc>
              <a:spcAft>
                <a:spcPts val="800"/>
              </a:spcAft>
            </a:pPr>
            <a:r>
              <a:rPr lang="en-GB" kern="100">
                <a:latin typeface="Aptos"/>
                <a:ea typeface="Aptos" panose="020B0004020202020204" pitchFamily="34" charset="0"/>
                <a:cs typeface="Times New Roman"/>
              </a:rPr>
              <a:t>Focussing on transitions &amp; healthy babies </a:t>
            </a:r>
            <a:endParaRPr lang="en-GB" sz="1050" kern="100">
              <a:effectLst/>
              <a:latin typeface="Aptos"/>
              <a:ea typeface="Aptos" panose="020B0004020202020204" pitchFamily="34" charset="0"/>
              <a:cs typeface="Times New Roman"/>
            </a:endParaRPr>
          </a:p>
          <a:p>
            <a:pPr>
              <a:lnSpc>
                <a:spcPct val="107000"/>
              </a:lnSpc>
              <a:spcAft>
                <a:spcPts val="800"/>
              </a:spcAft>
            </a:pPr>
            <a:r>
              <a:rPr lang="en-GB" sz="1800" b="1" kern="100">
                <a:effectLst/>
                <a:latin typeface="Aptos"/>
                <a:ea typeface="Aptos" panose="020B0004020202020204" pitchFamily="34" charset="0"/>
                <a:cs typeface="Times New Roman"/>
              </a:rPr>
              <a:t>Monday </a:t>
            </a:r>
            <a:r>
              <a:rPr lang="en-GB" b="1" kern="100">
                <a:latin typeface="Aptos"/>
                <a:ea typeface="Aptos" panose="020B0004020202020204" pitchFamily="34" charset="0"/>
                <a:cs typeface="Times New Roman"/>
              </a:rPr>
              <a:t>31 August </a:t>
            </a:r>
            <a:r>
              <a:rPr lang="en-GB" sz="1800" b="1" kern="100">
                <a:effectLst/>
                <a:latin typeface="Aptos"/>
                <a:ea typeface="Aptos" panose="020B0004020202020204" pitchFamily="34" charset="0"/>
                <a:cs typeface="Times New Roman"/>
              </a:rPr>
              <a:t>– 30 September </a:t>
            </a:r>
            <a:r>
              <a:rPr lang="en-GB" b="1" kern="100">
                <a:latin typeface="Aptos"/>
                <a:ea typeface="Aptos" panose="020B0004020202020204" pitchFamily="34" charset="0"/>
                <a:cs typeface="Times New Roman"/>
              </a:rPr>
              <a:t>2026</a:t>
            </a:r>
            <a:r>
              <a:rPr lang="en-GB" sz="1800" b="1" kern="100">
                <a:effectLst/>
                <a:latin typeface="Aptos"/>
                <a:ea typeface="Aptos" panose="020B0004020202020204" pitchFamily="34" charset="0"/>
                <a:cs typeface="Times New Roman"/>
              </a:rPr>
              <a:t> </a:t>
            </a:r>
          </a:p>
        </p:txBody>
      </p:sp>
      <p:pic>
        <p:nvPicPr>
          <p:cNvPr id="2053" name="Picture 5">
            <a:extLst>
              <a:ext uri="{FF2B5EF4-FFF2-40B4-BE49-F238E27FC236}">
                <a16:creationId xmlns:a16="http://schemas.microsoft.com/office/drawing/2014/main" id="{567D747A-F400-824B-7C61-859306F325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59218" y="6079916"/>
            <a:ext cx="2224845" cy="665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8CE545D7-D152-09B4-D734-7CCEA3D71DC4}"/>
              </a:ext>
            </a:extLst>
          </p:cNvPr>
          <p:cNvSpPr txBox="1"/>
          <p:nvPr/>
        </p:nvSpPr>
        <p:spPr>
          <a:xfrm>
            <a:off x="6858000" y="4437059"/>
            <a:ext cx="2224846" cy="2308324"/>
          </a:xfrm>
          <a:prstGeom prst="rect">
            <a:avLst/>
          </a:prstGeom>
          <a:solidFill>
            <a:srgbClr val="7030A0"/>
          </a:solidFill>
        </p:spPr>
        <p:txBody>
          <a:bodyPr wrap="square" rtlCol="0">
            <a:spAutoFit/>
          </a:bodyPr>
          <a:lstStyle/>
          <a:p>
            <a:pPr algn="ctr"/>
            <a:r>
              <a:rPr lang="en-GB" b="1">
                <a:solidFill>
                  <a:schemeClr val="bg1">
                    <a:lumMod val="95000"/>
                  </a:schemeClr>
                </a:solidFill>
              </a:rPr>
              <a:t>Central Family Hub</a:t>
            </a:r>
          </a:p>
          <a:p>
            <a:pPr algn="ctr"/>
            <a:r>
              <a:rPr lang="en-GB" b="1">
                <a:solidFill>
                  <a:schemeClr val="bg1">
                    <a:lumMod val="95000"/>
                  </a:schemeClr>
                </a:solidFill>
              </a:rPr>
              <a:t>020 8422 4692</a:t>
            </a:r>
          </a:p>
          <a:p>
            <a:pPr algn="ctr"/>
            <a:endParaRPr lang="en-GB" b="1"/>
          </a:p>
          <a:p>
            <a:pPr algn="ctr"/>
            <a:r>
              <a:rPr lang="en-GB" b="1">
                <a:solidFill>
                  <a:schemeClr val="bg1">
                    <a:lumMod val="95000"/>
                  </a:schemeClr>
                </a:solidFill>
              </a:rPr>
              <a:t>East Family Hub</a:t>
            </a:r>
          </a:p>
          <a:p>
            <a:pPr algn="ctr"/>
            <a:r>
              <a:rPr lang="en-GB" b="1">
                <a:solidFill>
                  <a:schemeClr val="bg1">
                    <a:lumMod val="95000"/>
                  </a:schemeClr>
                </a:solidFill>
              </a:rPr>
              <a:t>020 8416 8400</a:t>
            </a:r>
          </a:p>
          <a:p>
            <a:pPr algn="ctr"/>
            <a:endParaRPr lang="en-GB" b="1">
              <a:solidFill>
                <a:schemeClr val="bg1">
                  <a:lumMod val="95000"/>
                </a:schemeClr>
              </a:solidFill>
            </a:endParaRPr>
          </a:p>
          <a:p>
            <a:pPr algn="ctr"/>
            <a:r>
              <a:rPr lang="en-GB" b="1">
                <a:solidFill>
                  <a:schemeClr val="bg1">
                    <a:lumMod val="95000"/>
                  </a:schemeClr>
                </a:solidFill>
              </a:rPr>
              <a:t>West Family Hub</a:t>
            </a:r>
          </a:p>
          <a:p>
            <a:pPr algn="ctr"/>
            <a:r>
              <a:rPr lang="en-GB" b="1">
                <a:solidFill>
                  <a:schemeClr val="bg1">
                    <a:lumMod val="95000"/>
                  </a:schemeClr>
                </a:solidFill>
              </a:rPr>
              <a:t>020 8736 6222</a:t>
            </a:r>
          </a:p>
        </p:txBody>
      </p:sp>
    </p:spTree>
    <p:extLst>
      <p:ext uri="{BB962C8B-B14F-4D97-AF65-F5344CB8AC3E}">
        <p14:creationId xmlns:p14="http://schemas.microsoft.com/office/powerpoint/2010/main" val="28225892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3441464-2448-3B03-9419-3E2249FEEB66}"/>
              </a:ext>
            </a:extLst>
          </p:cNvPr>
          <p:cNvSpPr txBox="1"/>
          <p:nvPr/>
        </p:nvSpPr>
        <p:spPr>
          <a:xfrm>
            <a:off x="-91440" y="784622"/>
            <a:ext cx="9162288" cy="5213415"/>
          </a:xfrm>
          <a:prstGeom prst="rect">
            <a:avLst/>
          </a:prstGeom>
          <a:noFill/>
        </p:spPr>
        <p:txBody>
          <a:bodyPr wrap="square">
            <a:spAutoFit/>
          </a:bodyPr>
          <a:lstStyle/>
          <a:p>
            <a:pPr algn="ctr">
              <a:lnSpc>
                <a:spcPct val="107000"/>
              </a:lnSpc>
              <a:spcAft>
                <a:spcPts val="800"/>
              </a:spcAft>
            </a:pPr>
            <a:r>
              <a:rPr lang="en-GB" sz="3200" kern="100">
                <a:effectLst/>
                <a:latin typeface="Calibri" panose="020F0502020204030204" pitchFamily="34" charset="0"/>
                <a:ea typeface="Calibri" panose="020F0502020204030204" pitchFamily="34" charset="0"/>
                <a:cs typeface="Arial" panose="020B0604020202020204" pitchFamily="34" charset="0"/>
              </a:rPr>
              <a:t>Early Help is a </a:t>
            </a:r>
            <a:r>
              <a:rPr lang="en-GB" sz="3200" b="1" kern="100">
                <a:solidFill>
                  <a:schemeClr val="accent4"/>
                </a:solidFill>
                <a:effectLst/>
                <a:latin typeface="Calibri" panose="020F0502020204030204" pitchFamily="34" charset="0"/>
                <a:ea typeface="Calibri" panose="020F0502020204030204" pitchFamily="34" charset="0"/>
                <a:cs typeface="Arial" panose="020B0604020202020204" pitchFamily="34" charset="0"/>
              </a:rPr>
              <a:t>FREE</a:t>
            </a:r>
            <a:r>
              <a:rPr lang="en-GB" sz="3200" kern="100">
                <a:effectLst/>
                <a:latin typeface="Calibri" panose="020F0502020204030204" pitchFamily="34" charset="0"/>
                <a:ea typeface="Calibri" panose="020F0502020204030204" pitchFamily="34" charset="0"/>
                <a:cs typeface="Arial" panose="020B0604020202020204" pitchFamily="34" charset="0"/>
              </a:rPr>
              <a:t> service available</a:t>
            </a:r>
          </a:p>
          <a:p>
            <a:pPr algn="ctr">
              <a:lnSpc>
                <a:spcPct val="107000"/>
              </a:lnSpc>
              <a:spcAft>
                <a:spcPts val="800"/>
              </a:spcAft>
            </a:pPr>
            <a:r>
              <a:rPr lang="en-GB" sz="3200" kern="100">
                <a:effectLst/>
                <a:latin typeface="Calibri" panose="020F0502020204030204" pitchFamily="34" charset="0"/>
                <a:ea typeface="Calibri" panose="020F0502020204030204" pitchFamily="34" charset="0"/>
                <a:cs typeface="Arial" panose="020B0604020202020204" pitchFamily="34" charset="0"/>
              </a:rPr>
              <a:t>to all those living in Harrow. </a:t>
            </a:r>
          </a:p>
          <a:p>
            <a:pPr algn="ctr">
              <a:lnSpc>
                <a:spcPct val="107000"/>
              </a:lnSpc>
              <a:spcAft>
                <a:spcPts val="800"/>
              </a:spcAft>
            </a:pPr>
            <a:r>
              <a:rPr lang="en-GB" sz="2400" kern="100">
                <a:effectLst/>
                <a:latin typeface="Calibri" panose="020F0502020204030204" pitchFamily="34" charset="0"/>
                <a:ea typeface="Calibri" panose="020F0502020204030204" pitchFamily="34" charset="0"/>
                <a:cs typeface="Arial" panose="020B0604020202020204" pitchFamily="34" charset="0"/>
              </a:rPr>
              <a:t>(Including NRPF)</a:t>
            </a:r>
          </a:p>
          <a:p>
            <a:pPr algn="ctr">
              <a:lnSpc>
                <a:spcPct val="107000"/>
              </a:lnSpc>
              <a:spcAft>
                <a:spcPts val="800"/>
              </a:spcAft>
            </a:pPr>
            <a:r>
              <a:rPr lang="en-GB" sz="2400" kern="100">
                <a:latin typeface="Calibri" panose="020F0502020204030204" pitchFamily="34" charset="0"/>
                <a:ea typeface="Calibri" panose="020F0502020204030204" pitchFamily="34" charset="0"/>
                <a:cs typeface="Arial" panose="020B0604020202020204" pitchFamily="34" charset="0"/>
              </a:rPr>
              <a:t>Family Hub </a:t>
            </a:r>
            <a:r>
              <a:rPr lang="en-GB" sz="2400" kern="100">
                <a:effectLst/>
                <a:latin typeface="Calibri" panose="020F0502020204030204" pitchFamily="34" charset="0"/>
                <a:ea typeface="Calibri" panose="020F0502020204030204" pitchFamily="34" charset="0"/>
                <a:cs typeface="Arial" panose="020B0604020202020204" pitchFamily="34" charset="0"/>
              </a:rPr>
              <a:t>groups are drop-in unless stated otherwise.</a:t>
            </a:r>
          </a:p>
          <a:p>
            <a:pPr algn="ctr">
              <a:lnSpc>
                <a:spcPct val="107000"/>
              </a:lnSpc>
              <a:spcAft>
                <a:spcPts val="800"/>
              </a:spcAft>
            </a:pPr>
            <a:r>
              <a:rPr lang="en-GB" sz="2400" kern="100">
                <a:effectLst/>
                <a:latin typeface="Calibri" panose="020F0502020204030204" pitchFamily="34" charset="0"/>
                <a:ea typeface="Calibri" panose="020F0502020204030204" pitchFamily="34" charset="0"/>
                <a:cs typeface="Arial" panose="020B0604020202020204" pitchFamily="34" charset="0"/>
              </a:rPr>
              <a:t>Check out the timetable to see what sessions you can </a:t>
            </a:r>
          </a:p>
          <a:p>
            <a:pPr algn="ctr">
              <a:lnSpc>
                <a:spcPct val="107000"/>
              </a:lnSpc>
              <a:spcAft>
                <a:spcPts val="800"/>
              </a:spcAft>
            </a:pPr>
            <a:r>
              <a:rPr lang="en-GB" sz="2400" kern="100">
                <a:effectLst/>
                <a:latin typeface="Calibri" panose="020F0502020204030204" pitchFamily="34" charset="0"/>
                <a:ea typeface="Calibri" panose="020F0502020204030204" pitchFamily="34" charset="0"/>
                <a:cs typeface="Arial" panose="020B0604020202020204" pitchFamily="34" charset="0"/>
              </a:rPr>
              <a:t>drop-in to!</a:t>
            </a:r>
          </a:p>
          <a:p>
            <a:pPr algn="ctr">
              <a:lnSpc>
                <a:spcPct val="107000"/>
              </a:lnSpc>
              <a:spcAft>
                <a:spcPts val="800"/>
              </a:spcAft>
            </a:pPr>
            <a:endParaRPr lang="en-GB" sz="2400" kern="100">
              <a:effectLst/>
              <a:latin typeface="Calibri" panose="020F0502020204030204" pitchFamily="34" charset="0"/>
              <a:ea typeface="Calibri" panose="020F0502020204030204" pitchFamily="34" charset="0"/>
              <a:cs typeface="Arial" panose="020B0604020202020204" pitchFamily="34" charset="0"/>
            </a:endParaRPr>
          </a:p>
          <a:p>
            <a:pPr algn="ctr">
              <a:lnSpc>
                <a:spcPct val="107000"/>
              </a:lnSpc>
              <a:spcAft>
                <a:spcPts val="800"/>
              </a:spcAft>
            </a:pPr>
            <a:r>
              <a:rPr lang="en-GB" sz="2400" kern="100">
                <a:effectLst/>
                <a:latin typeface="Calibri" panose="020F0502020204030204" pitchFamily="34" charset="0"/>
                <a:ea typeface="Calibri" panose="020F0502020204030204" pitchFamily="34" charset="0"/>
                <a:cs typeface="Arial" panose="020B0604020202020204" pitchFamily="34" charset="0"/>
              </a:rPr>
              <a:t>You will still need to call &amp; book into some sessions so</a:t>
            </a:r>
          </a:p>
          <a:p>
            <a:pPr algn="ctr">
              <a:lnSpc>
                <a:spcPct val="107000"/>
              </a:lnSpc>
              <a:spcAft>
                <a:spcPts val="800"/>
              </a:spcAft>
            </a:pPr>
            <a:r>
              <a:rPr lang="en-GB" sz="2400" kern="100">
                <a:effectLst/>
                <a:latin typeface="Calibri" panose="020F0502020204030204" pitchFamily="34" charset="0"/>
                <a:ea typeface="Calibri" panose="020F0502020204030204" pitchFamily="34" charset="0"/>
                <a:cs typeface="Arial" panose="020B0604020202020204" pitchFamily="34" charset="0"/>
              </a:rPr>
              <a:t>please do double check the timetable.</a:t>
            </a:r>
          </a:p>
          <a:p>
            <a:pPr algn="ctr">
              <a:lnSpc>
                <a:spcPct val="107000"/>
              </a:lnSpc>
              <a:spcAft>
                <a:spcPts val="800"/>
              </a:spcAft>
            </a:pPr>
            <a:r>
              <a:rPr lang="en-GB" sz="2400" kern="100">
                <a:effectLst/>
                <a:latin typeface="Calibri" panose="020F0502020204030204" pitchFamily="34" charset="0"/>
                <a:ea typeface="Calibri" panose="020F0502020204030204" pitchFamily="34" charset="0"/>
                <a:cs typeface="Arial" panose="020B0604020202020204" pitchFamily="34" charset="0"/>
              </a:rPr>
              <a:t>Please note numbers are limited to keep us all safe!</a:t>
            </a:r>
          </a:p>
        </p:txBody>
      </p:sp>
    </p:spTree>
    <p:extLst>
      <p:ext uri="{BB962C8B-B14F-4D97-AF65-F5344CB8AC3E}">
        <p14:creationId xmlns:p14="http://schemas.microsoft.com/office/powerpoint/2010/main" val="35173616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no%20mobi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239" y="1027200"/>
            <a:ext cx="2135617" cy="16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Picture 3" descr="child_holding_parents_hand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17" y="3218772"/>
            <a:ext cx="3810000" cy="1505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Picture 4" descr="blue-beaded-handba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56695" y="1175086"/>
            <a:ext cx="2422718"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5" descr="41ojFPhACQ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5287" y="4957764"/>
            <a:ext cx="24384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0" name="Picture 6" descr="child-painti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59829" y="4724401"/>
            <a:ext cx="2633988" cy="156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1" name="Picture 7" descr="http://t3.gstatic.com/images?q=tbn:ANd9GcTPH-0MAPeTBlGnVKaV6sh-p_ZZEMJe4R1_cJGRcblR8vZUe4_UdvOnq78j"/>
          <p:cNvPicPr>
            <a:picLocks noChangeAspect="1" noChangeArrowheads="1"/>
          </p:cNvPicPr>
          <p:nvPr/>
        </p:nvPicPr>
        <p:blipFill>
          <a:blip r:embed="rId7" r:link="rId8">
            <a:extLst>
              <a:ext uri="{28A0092B-C50C-407E-A947-70E740481C1C}">
                <a14:useLocalDpi xmlns:a14="http://schemas.microsoft.com/office/drawing/2010/main" val="0"/>
              </a:ext>
            </a:extLst>
          </a:blip>
          <a:srcRect/>
          <a:stretch>
            <a:fillRect/>
          </a:stretch>
        </p:blipFill>
        <p:spPr bwMode="auto">
          <a:xfrm>
            <a:off x="6155826" y="3044295"/>
            <a:ext cx="1573686" cy="1403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2" name="Rectangle 5"/>
          <p:cNvSpPr>
            <a:spLocks noChangeArrowheads="1"/>
          </p:cNvSpPr>
          <p:nvPr/>
        </p:nvSpPr>
        <p:spPr bwMode="auto">
          <a:xfrm>
            <a:off x="84667" y="2633669"/>
            <a:ext cx="4572000" cy="64633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badi Extra Light" panose="020B0204020104020204" pitchFamily="34" charset="0"/>
                <a:ea typeface="+mn-ea"/>
                <a:cs typeface="+mn-cs"/>
              </a:rPr>
              <a:t>Mobile phones should be turned to silent or switched off during groups and handheld computers should be switched off. If you would like to take a picture or video of a special moment, ask a member of the team.</a:t>
            </a:r>
            <a:endParaRPr kumimoji="0" lang="en-GB" altLang="en-US" sz="1200" b="0" i="0" u="none" strike="noStrike" kern="1200" cap="none" spc="0" normalizeH="0" baseline="0" noProof="0">
              <a:ln>
                <a:noFill/>
              </a:ln>
              <a:solidFill>
                <a:srgbClr val="000000"/>
              </a:solidFill>
              <a:effectLst/>
              <a:uLnTx/>
              <a:uFillTx/>
              <a:latin typeface="Abadi Extra Light" panose="020B0204020104020204" pitchFamily="34" charset="0"/>
              <a:ea typeface="+mn-ea"/>
              <a:cs typeface="+mn-cs"/>
            </a:endParaRPr>
          </a:p>
        </p:txBody>
      </p:sp>
      <p:sp>
        <p:nvSpPr>
          <p:cNvPr id="16393" name="Rectangle 6"/>
          <p:cNvSpPr>
            <a:spLocks noChangeArrowheads="1"/>
          </p:cNvSpPr>
          <p:nvPr/>
        </p:nvSpPr>
        <p:spPr bwMode="auto">
          <a:xfrm>
            <a:off x="21776" y="4630704"/>
            <a:ext cx="4572000" cy="27699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badi Extra Light" panose="020B0204020104020204" pitchFamily="34" charset="0"/>
                <a:ea typeface="+mn-ea"/>
                <a:cs typeface="+mn-cs"/>
              </a:rPr>
              <a:t>You remain responsible for your children at all times.</a:t>
            </a:r>
            <a:endParaRPr kumimoji="0" lang="en-GB" altLang="en-US" sz="1200" b="0" i="0" u="none" strike="noStrike" kern="1200" cap="none" spc="0" normalizeH="0" baseline="0" noProof="0">
              <a:ln>
                <a:noFill/>
              </a:ln>
              <a:solidFill>
                <a:srgbClr val="000000"/>
              </a:solidFill>
              <a:effectLst/>
              <a:uLnTx/>
              <a:uFillTx/>
              <a:latin typeface="Abadi Extra Light" panose="020B0204020104020204" pitchFamily="34" charset="0"/>
              <a:ea typeface="+mn-ea"/>
              <a:cs typeface="+mn-cs"/>
            </a:endParaRPr>
          </a:p>
        </p:txBody>
      </p:sp>
      <p:sp>
        <p:nvSpPr>
          <p:cNvPr id="16394" name="Rectangle 7"/>
          <p:cNvSpPr>
            <a:spLocks noChangeArrowheads="1"/>
          </p:cNvSpPr>
          <p:nvPr/>
        </p:nvSpPr>
        <p:spPr bwMode="auto">
          <a:xfrm>
            <a:off x="51861" y="6315574"/>
            <a:ext cx="4805892" cy="53860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badi Extra Light" panose="020B0204020104020204" pitchFamily="34" charset="0"/>
                <a:ea typeface="+mn-ea"/>
                <a:cs typeface="+mn-cs"/>
              </a:rPr>
              <a:t>We provide water in all groups</a:t>
            </a:r>
            <a:r>
              <a:rPr kumimoji="0" lang="en-US" altLang="en-US" sz="1800" b="0" i="0" u="none" strike="noStrike" kern="1200" cap="none" spc="0" normalizeH="0" baseline="0" noProof="0">
                <a:ln>
                  <a:noFill/>
                </a:ln>
                <a:solidFill>
                  <a:srgbClr val="000000"/>
                </a:solidFill>
                <a:effectLst/>
                <a:uLnTx/>
                <a:uFillTx/>
                <a:latin typeface="Abadi Extra Light" panose="020B0204020104020204" pitchFamily="34" charset="0"/>
                <a:ea typeface="+mn-ea"/>
                <a:cs typeface="+mn-cs"/>
              </a:rPr>
              <a:t>. </a:t>
            </a:r>
            <a:r>
              <a:rPr kumimoji="0" lang="en-US" altLang="en-US" sz="1100" b="0" i="0" u="none" strike="noStrike" kern="1200" cap="none" spc="0" normalizeH="0" baseline="0" noProof="0">
                <a:ln>
                  <a:noFill/>
                </a:ln>
                <a:solidFill>
                  <a:srgbClr val="000000"/>
                </a:solidFill>
                <a:effectLst/>
                <a:uLnTx/>
                <a:uFillTx/>
                <a:latin typeface="Abadi Extra Light" panose="020B0204020104020204" pitchFamily="34" charset="0"/>
                <a:ea typeface="+mn-ea"/>
                <a:cs typeface="+mn-cs"/>
              </a:rPr>
              <a:t>(Due to allergies, we are unable to agree to families bringing their own food or snacks)</a:t>
            </a:r>
            <a:endParaRPr kumimoji="0" lang="en-GB" altLang="en-US" sz="1100" b="0" i="0" u="none" strike="noStrike" kern="1200" cap="none" spc="0" normalizeH="0" baseline="0" noProof="0">
              <a:ln>
                <a:noFill/>
              </a:ln>
              <a:solidFill>
                <a:srgbClr val="000000"/>
              </a:solidFill>
              <a:effectLst/>
              <a:uLnTx/>
              <a:uFillTx/>
              <a:latin typeface="Abadi Extra Light" panose="020B0204020104020204" pitchFamily="34" charset="0"/>
              <a:ea typeface="+mn-ea"/>
              <a:cs typeface="+mn-cs"/>
            </a:endParaRPr>
          </a:p>
        </p:txBody>
      </p:sp>
      <p:sp>
        <p:nvSpPr>
          <p:cNvPr id="16395" name="Rectangle 8"/>
          <p:cNvSpPr>
            <a:spLocks noChangeArrowheads="1"/>
          </p:cNvSpPr>
          <p:nvPr/>
        </p:nvSpPr>
        <p:spPr bwMode="auto">
          <a:xfrm>
            <a:off x="4565394" y="6293798"/>
            <a:ext cx="4572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2D2D8A">
                    <a:lumMod val="60000"/>
                    <a:lumOff val="40000"/>
                  </a:srgbClr>
                </a:solidFill>
                <a:effectLst/>
                <a:uLnTx/>
                <a:uFillTx/>
                <a:latin typeface="Abadi Extra Light" panose="020B0204020104020204" pitchFamily="34" charset="0"/>
                <a:ea typeface="+mn-ea"/>
                <a:cs typeface="Aharoni" panose="02010803020104030203" pitchFamily="2" charset="-79"/>
              </a:rPr>
              <a:t>Most importantly PLAY, LEARN and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2D2D8A">
                    <a:lumMod val="60000"/>
                    <a:lumOff val="40000"/>
                  </a:srgbClr>
                </a:solidFill>
                <a:effectLst/>
                <a:uLnTx/>
                <a:uFillTx/>
                <a:latin typeface="Abadi Extra Light" panose="020B0204020104020204" pitchFamily="34" charset="0"/>
                <a:ea typeface="+mn-ea"/>
                <a:cs typeface="Aharoni" panose="02010803020104030203" pitchFamily="2" charset="-79"/>
              </a:rPr>
              <a:t>HAVE FUN!</a:t>
            </a:r>
            <a:endParaRPr kumimoji="0" lang="en-GB" altLang="en-US" sz="1800" b="1" i="0" u="none" strike="noStrike" kern="1200" cap="none" spc="0" normalizeH="0" baseline="0" noProof="0">
              <a:ln>
                <a:noFill/>
              </a:ln>
              <a:solidFill>
                <a:srgbClr val="2D2D8A">
                  <a:lumMod val="60000"/>
                  <a:lumOff val="40000"/>
                </a:srgbClr>
              </a:solidFill>
              <a:effectLst/>
              <a:uLnTx/>
              <a:uFillTx/>
              <a:latin typeface="Abadi Extra Light" panose="020B0204020104020204" pitchFamily="34" charset="0"/>
              <a:ea typeface="+mn-ea"/>
              <a:cs typeface="Aharoni" panose="02010803020104030203" pitchFamily="2" charset="-79"/>
            </a:endParaRPr>
          </a:p>
        </p:txBody>
      </p:sp>
      <p:sp>
        <p:nvSpPr>
          <p:cNvPr id="16396" name="Rectangle 9"/>
          <p:cNvSpPr>
            <a:spLocks noChangeArrowheads="1"/>
          </p:cNvSpPr>
          <p:nvPr/>
        </p:nvSpPr>
        <p:spPr bwMode="auto">
          <a:xfrm>
            <a:off x="4857756" y="4426632"/>
            <a:ext cx="4169833" cy="27699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badi Extra Light" panose="020B0204020104020204" pitchFamily="34" charset="0"/>
                <a:ea typeface="+mn-ea"/>
                <a:cs typeface="+mn-cs"/>
              </a:rPr>
              <a:t>There is an expectation that everyone helps to tidy up.</a:t>
            </a:r>
            <a:endParaRPr kumimoji="0" lang="en-GB" altLang="en-US" sz="1200" b="0" i="0" u="none" strike="noStrike" kern="1200" cap="none" spc="0" normalizeH="0" baseline="0" noProof="0">
              <a:ln>
                <a:noFill/>
              </a:ln>
              <a:solidFill>
                <a:srgbClr val="000000"/>
              </a:solidFill>
              <a:effectLst/>
              <a:uLnTx/>
              <a:uFillTx/>
              <a:latin typeface="Abadi Extra Light" panose="020B0204020104020204" pitchFamily="34" charset="0"/>
              <a:ea typeface="+mn-ea"/>
              <a:cs typeface="+mn-cs"/>
            </a:endParaRPr>
          </a:p>
        </p:txBody>
      </p:sp>
      <p:sp>
        <p:nvSpPr>
          <p:cNvPr id="16397" name="Rectangle 10"/>
          <p:cNvSpPr>
            <a:spLocks noChangeArrowheads="1"/>
          </p:cNvSpPr>
          <p:nvPr/>
        </p:nvSpPr>
        <p:spPr bwMode="auto">
          <a:xfrm>
            <a:off x="4868335" y="2783689"/>
            <a:ext cx="4229100" cy="27699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badi Extra Light" panose="020B0204020104020204" pitchFamily="34" charset="0"/>
                <a:ea typeface="+mn-ea"/>
                <a:cs typeface="+mn-cs"/>
              </a:rPr>
              <a:t>You are responsible for all personal belongings.</a:t>
            </a:r>
            <a:endParaRPr kumimoji="0" lang="en-GB" altLang="en-US" sz="1200" b="0" i="0" u="none" strike="noStrike" kern="1200" cap="none" spc="0" normalizeH="0" baseline="0" noProof="0">
              <a:ln>
                <a:noFill/>
              </a:ln>
              <a:solidFill>
                <a:srgbClr val="000000"/>
              </a:solidFill>
              <a:effectLst/>
              <a:uLnTx/>
              <a:uFillTx/>
              <a:latin typeface="Abadi Extra Light" panose="020B0204020104020204" pitchFamily="34" charset="0"/>
              <a:ea typeface="+mn-ea"/>
              <a:cs typeface="+mn-cs"/>
            </a:endParaRPr>
          </a:p>
        </p:txBody>
      </p:sp>
      <p:sp>
        <p:nvSpPr>
          <p:cNvPr id="16398" name="TextBox 11"/>
          <p:cNvSpPr txBox="1">
            <a:spLocks noChangeArrowheads="1"/>
          </p:cNvSpPr>
          <p:nvPr/>
        </p:nvSpPr>
        <p:spPr bwMode="auto">
          <a:xfrm>
            <a:off x="785286" y="88106"/>
            <a:ext cx="735118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altLang="en-US" sz="2000" b="0" i="0" u="none" strike="noStrike" kern="1200" cap="none" spc="0" normalizeH="0" baseline="0" noProof="0">
                <a:ln>
                  <a:noFill/>
                </a:ln>
                <a:solidFill>
                  <a:srgbClr val="7030A0"/>
                </a:solidFill>
                <a:effectLst/>
                <a:uLnTx/>
                <a:uFillTx/>
                <a:latin typeface="Abadi Extra Light" panose="020B0204020104020204" pitchFamily="34" charset="0"/>
                <a:ea typeface="+mn-ea"/>
                <a:cs typeface="+mn-cs"/>
              </a:rPr>
              <a:t>Please follow this guide in all of our groups and services</a:t>
            </a:r>
          </a:p>
        </p:txBody>
      </p:sp>
      <p:sp>
        <p:nvSpPr>
          <p:cNvPr id="16399" name="TextBox 12"/>
          <p:cNvSpPr txBox="1">
            <a:spLocks noChangeArrowheads="1"/>
          </p:cNvSpPr>
          <p:nvPr/>
        </p:nvSpPr>
        <p:spPr bwMode="auto">
          <a:xfrm>
            <a:off x="421723" y="411891"/>
            <a:ext cx="838835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altLang="en-US" sz="1200" b="0" i="0" u="none" strike="noStrike" kern="1200" cap="none" spc="0" normalizeH="0" baseline="0" noProof="0">
                <a:ln>
                  <a:noFill/>
                </a:ln>
                <a:solidFill>
                  <a:srgbClr val="000000"/>
                </a:solidFill>
                <a:effectLst/>
                <a:uLnTx/>
                <a:uFillTx/>
                <a:latin typeface="Abadi Extra Light" panose="020B0204020104020204" pitchFamily="34" charset="0"/>
                <a:ea typeface="+mn-ea"/>
                <a:cs typeface="+mn-cs"/>
              </a:rPr>
              <a:t>Note; we have </a:t>
            </a:r>
            <a:r>
              <a:rPr kumimoji="0" lang="en-GB" altLang="en-US" sz="1200" b="0" i="0" u="sng" strike="noStrike" kern="1200" cap="none" spc="0" normalizeH="0" baseline="0" noProof="0">
                <a:ln>
                  <a:noFill/>
                </a:ln>
                <a:solidFill>
                  <a:srgbClr val="000000"/>
                </a:solidFill>
                <a:effectLst/>
                <a:uLnTx/>
                <a:uFillTx/>
                <a:latin typeface="Abadi Extra Light" panose="020B0204020104020204" pitchFamily="34" charset="0"/>
                <a:ea typeface="+mn-ea"/>
                <a:cs typeface="+mn-cs"/>
              </a:rPr>
              <a:t>limited space for buggies </a:t>
            </a:r>
            <a:r>
              <a:rPr kumimoji="0" lang="en-GB" altLang="en-US" sz="1200" b="0" i="0" u="none" strike="noStrike" kern="1200" cap="none" spc="0" normalizeH="0" baseline="0" noProof="0">
                <a:ln>
                  <a:noFill/>
                </a:ln>
                <a:solidFill>
                  <a:srgbClr val="000000"/>
                </a:solidFill>
                <a:effectLst/>
                <a:uLnTx/>
                <a:uFillTx/>
                <a:latin typeface="Abadi Extra Light" panose="020B0204020104020204" pitchFamily="34" charset="0"/>
                <a:ea typeface="+mn-ea"/>
                <a:cs typeface="+mn-cs"/>
              </a:rPr>
              <a:t>and for health and safety reasons buggies can not be brought into groups, </a:t>
            </a:r>
            <a:r>
              <a:rPr kumimoji="0" lang="en-GB" altLang="en-US" sz="1200" b="0" i="0" u="sng" strike="noStrike" kern="1200" cap="none" spc="0" normalizeH="0" baseline="0" noProof="0">
                <a:ln>
                  <a:noFill/>
                </a:ln>
                <a:solidFill>
                  <a:srgbClr val="000000"/>
                </a:solidFill>
                <a:effectLst/>
                <a:uLnTx/>
                <a:uFillTx/>
                <a:latin typeface="Abadi Extra Light" panose="020B0204020104020204" pitchFamily="34" charset="0"/>
                <a:ea typeface="+mn-ea"/>
                <a:cs typeface="+mn-cs"/>
              </a:rPr>
              <a:t>where possible please leave your buggies at home.</a:t>
            </a:r>
            <a:r>
              <a:rPr kumimoji="0" lang="en-GB" altLang="en-US" sz="1200" b="0" i="0" u="none" strike="noStrike" kern="1200" cap="none" spc="0" normalizeH="0" baseline="0" noProof="0">
                <a:ln>
                  <a:noFill/>
                </a:ln>
                <a:solidFill>
                  <a:srgbClr val="000000"/>
                </a:solidFill>
                <a:effectLst/>
                <a:uLnTx/>
                <a:uFillTx/>
                <a:latin typeface="Abadi Extra Light" panose="020B0204020104020204" pitchFamily="34" charset="0"/>
                <a:ea typeface="+mn-ea"/>
                <a:cs typeface="+mn-cs"/>
              </a:rPr>
              <a:t> We recommend bringing a buggy lock with you to centres with outdoor buggy bays.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altLang="en-US" sz="1200" b="1" i="0" u="none" strike="noStrike" kern="1200" cap="none" spc="0" normalizeH="0" baseline="0" noProof="0">
                <a:ln>
                  <a:noFill/>
                </a:ln>
                <a:solidFill>
                  <a:srgbClr val="2D2D8A">
                    <a:lumMod val="75000"/>
                  </a:srgbClr>
                </a:solidFill>
                <a:effectLst/>
                <a:uLnTx/>
                <a:uFillTx/>
                <a:latin typeface="Abadi Extra Light" panose="020B0204020104020204" pitchFamily="34" charset="0"/>
                <a:ea typeface="+mn-ea"/>
                <a:cs typeface="+mn-cs"/>
              </a:rPr>
              <a:t>Please arrive only 10mins prior to the group start times. Doors will open at most sites 2 - 5mins prior to the start time for sign in</a:t>
            </a:r>
          </a:p>
        </p:txBody>
      </p:sp>
    </p:spTree>
    <p:extLst>
      <p:ext uri="{BB962C8B-B14F-4D97-AF65-F5344CB8AC3E}">
        <p14:creationId xmlns:p14="http://schemas.microsoft.com/office/powerpoint/2010/main" val="6472412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5">
            <a:extLst>
              <a:ext uri="{FF2B5EF4-FFF2-40B4-BE49-F238E27FC236}">
                <a16:creationId xmlns:a16="http://schemas.microsoft.com/office/drawing/2014/main" id="{9FE9B3E7-F22B-4A2A-84A5-16E60A48FB9E}"/>
              </a:ext>
            </a:extLst>
          </p:cNvPr>
          <p:cNvGraphicFramePr>
            <a:graphicFrameLocks noGrp="1"/>
          </p:cNvGraphicFramePr>
          <p:nvPr>
            <p:extLst>
              <p:ext uri="{D42A27DB-BD31-4B8C-83A1-F6EECF244321}">
                <p14:modId xmlns:p14="http://schemas.microsoft.com/office/powerpoint/2010/main" val="698522191"/>
              </p:ext>
            </p:extLst>
          </p:nvPr>
        </p:nvGraphicFramePr>
        <p:xfrm>
          <a:off x="180744" y="1207633"/>
          <a:ext cx="8856984" cy="5577840"/>
        </p:xfrm>
        <a:graphic>
          <a:graphicData uri="http://schemas.openxmlformats.org/drawingml/2006/table">
            <a:tbl>
              <a:tblPr firstRow="1" bandRow="1">
                <a:tableStyleId>{5C22544A-7EE6-4342-B048-85BDC9FD1C3A}</a:tableStyleId>
              </a:tblPr>
              <a:tblGrid>
                <a:gridCol w="2269145">
                  <a:extLst>
                    <a:ext uri="{9D8B030D-6E8A-4147-A177-3AD203B41FA5}">
                      <a16:colId xmlns:a16="http://schemas.microsoft.com/office/drawing/2014/main" val="431504801"/>
                    </a:ext>
                  </a:extLst>
                </a:gridCol>
                <a:gridCol w="6587839">
                  <a:extLst>
                    <a:ext uri="{9D8B030D-6E8A-4147-A177-3AD203B41FA5}">
                      <a16:colId xmlns:a16="http://schemas.microsoft.com/office/drawing/2014/main" val="554554428"/>
                    </a:ext>
                  </a:extLst>
                </a:gridCol>
              </a:tblGrid>
              <a:tr h="216024">
                <a:tc>
                  <a:txBody>
                    <a:bodyPr/>
                    <a:lstStyle/>
                    <a:p>
                      <a:pPr algn="ctr"/>
                      <a:r>
                        <a:rPr lang="en-GB" sz="1200">
                          <a:latin typeface="Abadi Extra Light" panose="020B0204020104020204" pitchFamily="34" charset="0"/>
                        </a:rPr>
                        <a:t>Group Name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a:r>
                        <a:rPr lang="en-GB" sz="1200">
                          <a:latin typeface="Abadi Extra Light" panose="020B0204020104020204" pitchFamily="34" charset="0"/>
                        </a:rPr>
                        <a:t>More information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309778836"/>
                  </a:ext>
                </a:extLst>
              </a:tr>
              <a:tr h="639071">
                <a:tc>
                  <a:txBody>
                    <a:bodyPr/>
                    <a:lstStyle/>
                    <a:p>
                      <a:r>
                        <a:rPr lang="en-GB" sz="1200">
                          <a:latin typeface="Abadi Extra Light" panose="020B0204020104020204" pitchFamily="34" charset="0"/>
                        </a:rPr>
                        <a:t>Parents As First Teachers (PAFT) </a:t>
                      </a:r>
                    </a:p>
                    <a:p>
                      <a:r>
                        <a:rPr lang="en-GB" sz="1200">
                          <a:latin typeface="Abadi Extra Light" panose="020B0204020104020204" pitchFamily="34" charset="0"/>
                        </a:rPr>
                        <a:t>Baby Groups &amp; all baby groups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200">
                          <a:latin typeface="Abadi Extra Light" panose="020B0204020104020204" pitchFamily="34" charset="0"/>
                        </a:rPr>
                        <a:t>Qualified PAFT practitioners provide evidenced based activities focussing on the neuroscience behind your baby's development. The team have a clear focus on you as parents being your child’s first and most influential teacher. This is an opportunity to explore your attachment, babies' development &amp; fun ideas around how to support your baby to learn &amp; grow. The group has a different focus each week and explores arrange of great home learning ideas. It is also a brilliant opportunity to meet lifelong friends &amp; socialise with other families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92446337"/>
                  </a:ext>
                </a:extLst>
              </a:tr>
              <a:tr h="639071">
                <a:tc>
                  <a:txBody>
                    <a:bodyPr/>
                    <a:lstStyle/>
                    <a:p>
                      <a:r>
                        <a:rPr lang="en-GB" sz="1200">
                          <a:latin typeface="Abadi Extra Light" panose="020B0204020104020204" pitchFamily="34" charset="0"/>
                        </a:rPr>
                        <a:t>Parents As First Teachers (PAFT) </a:t>
                      </a:r>
                    </a:p>
                    <a:p>
                      <a:r>
                        <a:rPr lang="en-GB" sz="1200">
                          <a:latin typeface="Abadi Extra Light" panose="020B0204020104020204" pitchFamily="34" charset="0"/>
                        </a:rPr>
                        <a:t>Toddler groups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200">
                          <a:latin typeface="Abadi Extra Light" panose="020B0204020104020204" pitchFamily="34" charset="0"/>
                        </a:rPr>
                        <a:t>Qualified PAFT practitioners provide evidenced based activities focussing on the neuroscience behind your child’s development. This is a great opportunity to learn fun activities, to get advice around developmental stages &amp; challenges &amp; to meet other families.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42894370"/>
                  </a:ext>
                </a:extLst>
              </a:tr>
              <a:tr h="639071">
                <a:tc>
                  <a:txBody>
                    <a:bodyPr/>
                    <a:lstStyle/>
                    <a:p>
                      <a:r>
                        <a:rPr lang="en-GB" sz="1200">
                          <a:latin typeface="Abadi Extra Light" panose="020B0204020104020204" pitchFamily="34" charset="0"/>
                        </a:rPr>
                        <a:t>Sensory Play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200">
                          <a:latin typeface="Abadi Extra Light" panose="020B0204020104020204" pitchFamily="34" charset="0"/>
                        </a:rPr>
                        <a:t>Children learn through sensory exploration. Sensory play is lead by Early Years trained staff who use the Early Years Foundation Stage Curriculum &amp; parenting evidence base to create fun, developmentally challenging sensory play opportunities that parents can recreate at home or that they may not be able to experience elsewhere.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71600827"/>
                  </a:ext>
                </a:extLst>
              </a:tr>
              <a:tr h="639071">
                <a:tc>
                  <a:txBody>
                    <a:bodyPr/>
                    <a:lstStyle/>
                    <a:p>
                      <a:r>
                        <a:rPr lang="en-GB" sz="1200">
                          <a:latin typeface="Abadi Extra Light" panose="020B0204020104020204" pitchFamily="34" charset="0"/>
                        </a:rPr>
                        <a:t>Learning Through Play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200">
                          <a:latin typeface="Abadi Extra Light" panose="020B0204020104020204" pitchFamily="34" charset="0"/>
                        </a:rPr>
                        <a:t>Early Years trained staff providing developmentally stimulating activities using the Early Years Foundation Stage Curriculum. Not only is it tons of fun but it is a great chance for your child to explore new things, &amp; for you as parents to pick up tips about activities that will support your child to learn, for example games for numbers in play, colours in play, language development &amp; to help build your child’s confidence &amp; self esteem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86988764"/>
                  </a:ext>
                </a:extLst>
              </a:tr>
              <a:tr h="639071">
                <a:tc>
                  <a:txBody>
                    <a:bodyPr/>
                    <a:lstStyle/>
                    <a:p>
                      <a:r>
                        <a:rPr lang="en-GB" sz="1200">
                          <a:latin typeface="Abadi Extra Light" panose="020B0204020104020204" pitchFamily="34" charset="0"/>
                        </a:rPr>
                        <a:t>Imagine &amp; Play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200">
                          <a:latin typeface="Abadi Extra Light" panose="020B0204020104020204" pitchFamily="34" charset="0"/>
                        </a:rPr>
                        <a:t>Children thrive on the opportunity to get creative, this groups gives you the chance to support your child’s imagination through early year activities. Imagine and play as a theme each week &amp; allows parents an opportunity to support their child to revisit past experiences, explore new experiences &amp; to get creative with their imagination. The Early Years trained staff are available to offer ideas &amp; to answer questions you may have about your child’s development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68087353"/>
                  </a:ext>
                </a:extLst>
              </a:tr>
              <a:tr h="639071">
                <a:tc>
                  <a:txBody>
                    <a:bodyPr/>
                    <a:lstStyle/>
                    <a:p>
                      <a:r>
                        <a:rPr lang="en-GB" sz="1200">
                          <a:latin typeface="Abadi Extra Light" panose="020B0204020104020204" pitchFamily="34" charset="0"/>
                        </a:rPr>
                        <a:t>Stories Come Alive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200">
                          <a:latin typeface="Abadi Extra Light" panose="020B0204020104020204" pitchFamily="34" charset="0"/>
                        </a:rPr>
                        <a:t>Help your child to become a lifelong reader &amp; storyteller, get them excited about story telling &amp; books. The Early Years trained staff create lovely environments focussed on the story that are available to explore &amp; providing opportunities to create stories of your own.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70141471"/>
                  </a:ext>
                </a:extLst>
              </a:tr>
            </a:tbl>
          </a:graphicData>
        </a:graphic>
      </p:graphicFrame>
      <p:sp>
        <p:nvSpPr>
          <p:cNvPr id="6" name="TextBox 5">
            <a:extLst>
              <a:ext uri="{FF2B5EF4-FFF2-40B4-BE49-F238E27FC236}">
                <a16:creationId xmlns:a16="http://schemas.microsoft.com/office/drawing/2014/main" id="{D7EACC3F-A657-4549-B69A-6B25581C69A0}"/>
              </a:ext>
            </a:extLst>
          </p:cNvPr>
          <p:cNvSpPr txBox="1"/>
          <p:nvPr/>
        </p:nvSpPr>
        <p:spPr>
          <a:xfrm>
            <a:off x="107504" y="0"/>
            <a:ext cx="8496944" cy="12311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8064A2"/>
                </a:solidFill>
                <a:effectLst/>
                <a:uLnTx/>
                <a:uFillTx/>
                <a:latin typeface="Abadi Extra Light" panose="020B0204020104020204" pitchFamily="34" charset="0"/>
                <a:ea typeface="+mn-ea"/>
                <a:cs typeface="+mn-cs"/>
              </a:rPr>
              <a:t>Learn a little bit more about what we do in the centres  </a:t>
            </a:r>
            <a:r>
              <a:rPr kumimoji="0" lang="en-GB" sz="1400" b="0" i="0" u="none" strike="noStrike" kern="1200" cap="none" spc="0" normalizeH="0" baseline="0" noProof="0">
                <a:ln>
                  <a:noFill/>
                </a:ln>
                <a:solidFill>
                  <a:prstClr val="black"/>
                </a:solidFill>
                <a:effectLst/>
                <a:uLnTx/>
                <a:uFillTx/>
                <a:latin typeface="Abadi Extra Light" panose="020B0204020104020204" pitchFamily="34" charset="0"/>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8064A2">
                    <a:lumMod val="75000"/>
                  </a:srgbClr>
                </a:solidFill>
                <a:effectLst/>
                <a:uLnTx/>
                <a:uFillTx/>
                <a:latin typeface="Abadi Extra Light" panose="020B0204020104020204" pitchFamily="34" charset="0"/>
                <a:ea typeface="+mn-ea"/>
                <a:cs typeface="+mn-cs"/>
              </a:rPr>
              <a:t>All Early </a:t>
            </a:r>
            <a:r>
              <a:rPr lang="en-GB" sz="1200">
                <a:solidFill>
                  <a:srgbClr val="8064A2">
                    <a:lumMod val="75000"/>
                  </a:srgbClr>
                </a:solidFill>
                <a:latin typeface="Abadi Extra Light" panose="020B0204020104020204" pitchFamily="34" charset="0"/>
              </a:rPr>
              <a:t>Help </a:t>
            </a:r>
            <a:r>
              <a:rPr kumimoji="0" lang="en-GB" sz="1200" b="0" i="0" u="none" strike="noStrike" kern="1200" cap="none" spc="0" normalizeH="0" baseline="0" noProof="0">
                <a:ln>
                  <a:noFill/>
                </a:ln>
                <a:solidFill>
                  <a:srgbClr val="8064A2">
                    <a:lumMod val="75000"/>
                  </a:srgbClr>
                </a:solidFill>
                <a:effectLst/>
                <a:uLnTx/>
                <a:uFillTx/>
                <a:latin typeface="Abadi Extra Light" panose="020B0204020104020204" pitchFamily="34" charset="0"/>
                <a:ea typeface="+mn-ea"/>
                <a:cs typeface="+mn-cs"/>
              </a:rPr>
              <a:t>staff have qualifications in Early Years or Youth work, the teams are experienced in working with the Early Years Foundation Stage Curriculum and other relevant curricula. The team have a range of training and specialisms including parenting, social work, health, education &amp; more… The team are here to support you on you parenting journey and have the ethos that you are the first and most influential teacher of your child, we are here to offer some theory and evidence-based approaches / tools to help you along. Here are a few of the activities we run &amp; a bit about who leads them and what you can expect </a:t>
            </a:r>
          </a:p>
        </p:txBody>
      </p:sp>
    </p:spTree>
    <p:extLst>
      <p:ext uri="{BB962C8B-B14F-4D97-AF65-F5344CB8AC3E}">
        <p14:creationId xmlns:p14="http://schemas.microsoft.com/office/powerpoint/2010/main" val="22434683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5">
            <a:extLst>
              <a:ext uri="{FF2B5EF4-FFF2-40B4-BE49-F238E27FC236}">
                <a16:creationId xmlns:a16="http://schemas.microsoft.com/office/drawing/2014/main" id="{9FE9B3E7-F22B-4A2A-84A5-16E60A48FB9E}"/>
              </a:ext>
            </a:extLst>
          </p:cNvPr>
          <p:cNvGraphicFramePr>
            <a:graphicFrameLocks noGrp="1"/>
          </p:cNvGraphicFramePr>
          <p:nvPr>
            <p:extLst>
              <p:ext uri="{D42A27DB-BD31-4B8C-83A1-F6EECF244321}">
                <p14:modId xmlns:p14="http://schemas.microsoft.com/office/powerpoint/2010/main" val="529277715"/>
              </p:ext>
            </p:extLst>
          </p:nvPr>
        </p:nvGraphicFramePr>
        <p:xfrm>
          <a:off x="80904" y="332656"/>
          <a:ext cx="8856984" cy="3749040"/>
        </p:xfrm>
        <a:graphic>
          <a:graphicData uri="http://schemas.openxmlformats.org/drawingml/2006/table">
            <a:tbl>
              <a:tblPr firstRow="1" bandRow="1">
                <a:tableStyleId>{5C22544A-7EE6-4342-B048-85BDC9FD1C3A}</a:tableStyleId>
              </a:tblPr>
              <a:tblGrid>
                <a:gridCol w="2269145">
                  <a:extLst>
                    <a:ext uri="{9D8B030D-6E8A-4147-A177-3AD203B41FA5}">
                      <a16:colId xmlns:a16="http://schemas.microsoft.com/office/drawing/2014/main" val="431504801"/>
                    </a:ext>
                  </a:extLst>
                </a:gridCol>
                <a:gridCol w="6587839">
                  <a:extLst>
                    <a:ext uri="{9D8B030D-6E8A-4147-A177-3AD203B41FA5}">
                      <a16:colId xmlns:a16="http://schemas.microsoft.com/office/drawing/2014/main" val="554554428"/>
                    </a:ext>
                  </a:extLst>
                </a:gridCol>
              </a:tblGrid>
              <a:tr h="216024">
                <a:tc>
                  <a:txBody>
                    <a:bodyPr/>
                    <a:lstStyle/>
                    <a:p>
                      <a:pPr algn="ctr"/>
                      <a:r>
                        <a:rPr lang="en-GB" sz="1200">
                          <a:latin typeface="Abadi Extra Light" panose="020B0204020104020204" pitchFamily="34" charset="0"/>
                        </a:rPr>
                        <a:t>Group Name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a:r>
                        <a:rPr lang="en-GB" sz="1200">
                          <a:latin typeface="Abadi Extra Light" panose="020B0204020104020204" pitchFamily="34" charset="0"/>
                        </a:rPr>
                        <a:t>More information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309778836"/>
                  </a:ext>
                </a:extLst>
              </a:tr>
              <a:tr h="639071">
                <a:tc>
                  <a:txBody>
                    <a:bodyPr/>
                    <a:lstStyle/>
                    <a:p>
                      <a:r>
                        <a:rPr lang="en-GB" sz="1200">
                          <a:latin typeface="Abadi Extra Light" panose="020B0204020104020204" pitchFamily="34" charset="0"/>
                        </a:rPr>
                        <a:t>TALK &amp; Play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200">
                          <a:latin typeface="Abadi Extra Light" panose="020B0204020104020204" pitchFamily="34" charset="0"/>
                        </a:rPr>
                        <a:t>The team are trained by local speech &amp; language therapists to provide Speech, language &amp; communication support, advice &amp; guidance to parents. All groups &amp; services promote language development however TALK &amp; play has a real focus on communication. Staff are available to share ideas to support develop communication skills &amp; to answer questions or concerns around your child’s speech &amp; language. The group focusses on a range of evidenced based speech and language strategies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92446337"/>
                  </a:ext>
                </a:extLst>
              </a:tr>
              <a:tr h="639071">
                <a:tc>
                  <a:txBody>
                    <a:bodyPr/>
                    <a:lstStyle/>
                    <a:p>
                      <a:r>
                        <a:rPr lang="en-GB" sz="1200">
                          <a:latin typeface="Abadi Extra Light" panose="020B0204020104020204" pitchFamily="34" charset="0"/>
                        </a:rPr>
                        <a:t>2-year-old checks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200">
                          <a:latin typeface="Abadi Extra Light" panose="020B0204020104020204" pitchFamily="34" charset="0"/>
                        </a:rPr>
                        <a:t>All 2-year-olds are entitled to a health &amp; development check. The Health Visiting Team provide part 1(ASQ). If your child is in a setting, they will carry out part 2 of the check. However, if your child is not in a setting (nursery, childminder or school) then this can be carried out by a qualified Early Support team member) Great opportunity to learn ideas around how to support your child’s next stage of development &amp; to receive top tips &amp; advice in areas you have questions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68087353"/>
                  </a:ext>
                </a:extLst>
              </a:tr>
              <a:tr h="639071">
                <a:tc>
                  <a:txBody>
                    <a:bodyPr/>
                    <a:lstStyle/>
                    <a:p>
                      <a:r>
                        <a:rPr lang="en-GB" sz="1200">
                          <a:latin typeface="Abadi Extra Light" panose="020B0204020104020204" pitchFamily="34" charset="0"/>
                        </a:rPr>
                        <a:t>Health &amp; Well-being groups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200">
                          <a:latin typeface="Abadi Extra Light" panose="020B0204020104020204" pitchFamily="34" charset="0"/>
                        </a:rPr>
                        <a:t>A brilliant group to promote your child’s health, an opportunity to learn activities that support building emotional resilience &amp; intelligence, to learn healthy recipes &amp; good games that promote healthy lifestyles &amp; reduce the risks of obesity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70141471"/>
                  </a:ext>
                </a:extLst>
              </a:tr>
              <a:tr h="639071">
                <a:tc>
                  <a:txBody>
                    <a:bodyPr/>
                    <a:lstStyle/>
                    <a:p>
                      <a:r>
                        <a:rPr lang="en-GB" sz="1200">
                          <a:latin typeface="Abadi Extra Light" panose="020B0204020104020204" pitchFamily="34" charset="0"/>
                        </a:rPr>
                        <a:t>Outdoor play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200">
                          <a:latin typeface="Abadi Extra Light" panose="020B0204020104020204" pitchFamily="34" charset="0"/>
                        </a:rPr>
                        <a:t>Outdoor learning is essential in the Early Years; the outdoor play groups provide a great opportunity for  exploration &amp; learning (</a:t>
                      </a:r>
                      <a:r>
                        <a:rPr lang="en-GB" sz="1200" i="1">
                          <a:latin typeface="Abadi Extra Light" panose="020B0204020104020204" pitchFamily="34" charset="0"/>
                        </a:rPr>
                        <a:t>especially for those that don’t have an outdoor space at home). Activities including, helping to look after our allotments, grow your own, physical play, water play, construction play &amp; much more</a:t>
                      </a:r>
                      <a:endParaRPr lang="en-GB" sz="1200">
                        <a:latin typeface="Abadi Extra Light" panose="020B0204020104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99039152"/>
                  </a:ext>
                </a:extLst>
              </a:tr>
            </a:tbl>
          </a:graphicData>
        </a:graphic>
      </p:graphicFrame>
      <p:sp>
        <p:nvSpPr>
          <p:cNvPr id="6" name="TextBox 5">
            <a:extLst>
              <a:ext uri="{FF2B5EF4-FFF2-40B4-BE49-F238E27FC236}">
                <a16:creationId xmlns:a16="http://schemas.microsoft.com/office/drawing/2014/main" id="{D7EACC3F-A657-4549-B69A-6B25581C69A0}"/>
              </a:ext>
            </a:extLst>
          </p:cNvPr>
          <p:cNvSpPr txBox="1"/>
          <p:nvPr/>
        </p:nvSpPr>
        <p:spPr>
          <a:xfrm>
            <a:off x="107504" y="0"/>
            <a:ext cx="849694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8064A2"/>
                </a:solidFill>
                <a:effectLst/>
                <a:uLnTx/>
                <a:uFillTx/>
                <a:latin typeface="Abadi Extra Light" panose="020B0204020104020204" pitchFamily="34" charset="0"/>
                <a:ea typeface="+mn-ea"/>
                <a:cs typeface="+mn-cs"/>
              </a:rPr>
              <a:t>Learn a little bit more about what we do in the centres…. Continued </a:t>
            </a:r>
            <a:r>
              <a:rPr kumimoji="0" lang="en-GB" sz="1400" b="0" i="0" u="none" strike="noStrike" kern="1200" cap="none" spc="0" normalizeH="0" baseline="0" noProof="0">
                <a:ln>
                  <a:noFill/>
                </a:ln>
                <a:solidFill>
                  <a:prstClr val="black"/>
                </a:solidFill>
                <a:effectLst/>
                <a:uLnTx/>
                <a:uFillTx/>
                <a:latin typeface="Abadi Extra Light" panose="020B0204020104020204" pitchFamily="34" charset="0"/>
                <a:ea typeface="+mn-ea"/>
                <a:cs typeface="+mn-cs"/>
              </a:rPr>
              <a:t>…</a:t>
            </a:r>
          </a:p>
        </p:txBody>
      </p:sp>
      <p:sp>
        <p:nvSpPr>
          <p:cNvPr id="7" name="TextBox 6">
            <a:extLst>
              <a:ext uri="{FF2B5EF4-FFF2-40B4-BE49-F238E27FC236}">
                <a16:creationId xmlns:a16="http://schemas.microsoft.com/office/drawing/2014/main" id="{211DCCA7-903B-4DE7-87F5-64935565F1F3}"/>
              </a:ext>
            </a:extLst>
          </p:cNvPr>
          <p:cNvSpPr txBox="1"/>
          <p:nvPr/>
        </p:nvSpPr>
        <p:spPr>
          <a:xfrm>
            <a:off x="1125776" y="6125234"/>
            <a:ext cx="7030616"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8064A2"/>
                </a:solidFill>
                <a:effectLst/>
                <a:uLnTx/>
                <a:uFillTx/>
                <a:latin typeface="Abadi Extra Light" panose="020B0204020104020204" pitchFamily="34" charset="0"/>
                <a:ea typeface="+mn-ea"/>
                <a:cs typeface="+mn-cs"/>
              </a:rPr>
              <a:t>Look out for information on other services in the next timetable! </a:t>
            </a:r>
            <a:endParaRPr kumimoji="0" lang="en-GB" sz="20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370568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5">
            <a:extLst>
              <a:ext uri="{FF2B5EF4-FFF2-40B4-BE49-F238E27FC236}">
                <a16:creationId xmlns:a16="http://schemas.microsoft.com/office/drawing/2014/main" id="{9FE9B3E7-F22B-4A2A-84A5-16E60A48FB9E}"/>
              </a:ext>
            </a:extLst>
          </p:cNvPr>
          <p:cNvGraphicFramePr>
            <a:graphicFrameLocks noGrp="1"/>
          </p:cNvGraphicFramePr>
          <p:nvPr>
            <p:extLst>
              <p:ext uri="{D42A27DB-BD31-4B8C-83A1-F6EECF244321}">
                <p14:modId xmlns:p14="http://schemas.microsoft.com/office/powerpoint/2010/main" val="3569406016"/>
              </p:ext>
            </p:extLst>
          </p:nvPr>
        </p:nvGraphicFramePr>
        <p:xfrm>
          <a:off x="143508" y="646331"/>
          <a:ext cx="8856985" cy="5741229"/>
        </p:xfrm>
        <a:graphic>
          <a:graphicData uri="http://schemas.openxmlformats.org/drawingml/2006/table">
            <a:tbl>
              <a:tblPr firstRow="1" bandRow="1">
                <a:tableStyleId>{5C22544A-7EE6-4342-B048-85BDC9FD1C3A}</a:tableStyleId>
              </a:tblPr>
              <a:tblGrid>
                <a:gridCol w="2269145">
                  <a:extLst>
                    <a:ext uri="{9D8B030D-6E8A-4147-A177-3AD203B41FA5}">
                      <a16:colId xmlns:a16="http://schemas.microsoft.com/office/drawing/2014/main" val="431504801"/>
                    </a:ext>
                  </a:extLst>
                </a:gridCol>
                <a:gridCol w="6587840">
                  <a:extLst>
                    <a:ext uri="{9D8B030D-6E8A-4147-A177-3AD203B41FA5}">
                      <a16:colId xmlns:a16="http://schemas.microsoft.com/office/drawing/2014/main" val="554554428"/>
                    </a:ext>
                  </a:extLst>
                </a:gridCol>
              </a:tblGrid>
              <a:tr h="216024">
                <a:tc>
                  <a:txBody>
                    <a:bodyPr/>
                    <a:lstStyle/>
                    <a:p>
                      <a:pPr algn="ctr"/>
                      <a:r>
                        <a:rPr lang="en-GB" sz="1200">
                          <a:latin typeface="Abadi Extra Light" panose="020B0204020104020204" pitchFamily="34" charset="0"/>
                        </a:rPr>
                        <a:t>Group Name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a:r>
                        <a:rPr lang="en-GB" sz="1200">
                          <a:latin typeface="Abadi Extra Light" panose="020B0204020104020204" pitchFamily="34" charset="0"/>
                        </a:rPr>
                        <a:t>More information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309778836"/>
                  </a:ext>
                </a:extLst>
              </a:tr>
              <a:tr h="63907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badi Extra Light" panose="020B0204020104020204" pitchFamily="34" charset="0"/>
                          <a:ea typeface="+mn-ea"/>
                          <a:cs typeface="+mn-cs"/>
                        </a:rPr>
                        <a:t>Parents As First Teachers (PAFT) </a:t>
                      </a:r>
                    </a:p>
                    <a:p>
                      <a:pPr algn="ctr"/>
                      <a:r>
                        <a:rPr lang="en-GB" sz="1200">
                          <a:latin typeface="Abadi Extra Light" panose="020B0204020104020204" pitchFamily="34" charset="0"/>
                        </a:rPr>
                        <a:t>For Prenatal – 5 years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200" b="1" i="0" cap="all">
                          <a:solidFill>
                            <a:schemeClr val="tx1"/>
                          </a:solidFill>
                          <a:effectLst/>
                          <a:latin typeface="Abadi Extra Light" panose="020B0204020104020204" pitchFamily="34" charset="0"/>
                        </a:rPr>
                        <a:t>“ALL CHILDREN WILL LEARN, GROW &amp; DEVELOP TO REALISE THEIR FULL POTENTIAL.”</a:t>
                      </a:r>
                    </a:p>
                    <a:p>
                      <a:pPr algn="ctr"/>
                      <a:r>
                        <a:rPr lang="en-GB" sz="1200" b="0" i="0">
                          <a:solidFill>
                            <a:srgbClr val="222222"/>
                          </a:solidFill>
                          <a:effectLst/>
                          <a:latin typeface="Abadi Extra Light" panose="020B0204020104020204" pitchFamily="34" charset="0"/>
                        </a:rPr>
                        <a:t>Parents as First Teachers offers a successful research and evidence-based parenting programme. Early Support professionals work on a 1:1 or small group basis with parents and their children pre-birth to five, using the Parents as Teachers Foundation Curriculum</a:t>
                      </a:r>
                      <a:endParaRPr lang="en-GB" sz="1200">
                        <a:latin typeface="Abadi Extra Light" panose="020B0204020104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92446337"/>
                  </a:ext>
                </a:extLst>
              </a:tr>
              <a:tr h="639071">
                <a:tc>
                  <a:txBody>
                    <a:bodyPr/>
                    <a:lstStyle/>
                    <a:p>
                      <a:pPr algn="ctr"/>
                      <a:r>
                        <a:rPr lang="en-GB" sz="1200" dirty="0">
                          <a:latin typeface="Abadi Extra Light" panose="020B0204020104020204" pitchFamily="34" charset="0"/>
                        </a:rPr>
                        <a:t>Bespoke parenting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200" b="0" i="0">
                          <a:solidFill>
                            <a:srgbClr val="666666"/>
                          </a:solidFill>
                          <a:effectLst/>
                          <a:latin typeface="Abadi Extra Light" panose="020B0204020104020204" pitchFamily="34" charset="0"/>
                        </a:rPr>
                        <a:t>Strengthening Families, Strengthening Communities (SFSC) is an </a:t>
                      </a:r>
                      <a:r>
                        <a:rPr lang="en-GB" sz="1200" b="1" i="0">
                          <a:solidFill>
                            <a:srgbClr val="666666"/>
                          </a:solidFill>
                          <a:effectLst/>
                          <a:latin typeface="Abadi Extra Light" panose="020B0204020104020204" pitchFamily="34" charset="0"/>
                        </a:rPr>
                        <a:t>inclusive evidence-based parenting programme, </a:t>
                      </a:r>
                      <a:r>
                        <a:rPr lang="en-GB" sz="1200" b="0" i="0">
                          <a:solidFill>
                            <a:srgbClr val="666666"/>
                          </a:solidFill>
                          <a:effectLst/>
                          <a:latin typeface="Abadi Extra Light" panose="020B0204020104020204" pitchFamily="34" charset="0"/>
                        </a:rPr>
                        <a:t>designed to promote protective factors which are associated with good parenting and better outcomes for children.</a:t>
                      </a:r>
                      <a:endParaRPr lang="en-GB" sz="1200">
                        <a:latin typeface="Abadi Extra Light" panose="020B0204020104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71600827"/>
                  </a:ext>
                </a:extLst>
              </a:tr>
              <a:tr h="610304">
                <a:tc>
                  <a:txBody>
                    <a:bodyPr/>
                    <a:lstStyle/>
                    <a:p>
                      <a:pPr algn="ctr"/>
                      <a:r>
                        <a:rPr lang="en-GB" sz="1200">
                          <a:latin typeface="Abadi Extra Light" panose="020B0204020104020204" pitchFamily="34" charset="0"/>
                        </a:rPr>
                        <a:t>Behaviour Management – Alternatives to Physical Chastisement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200" b="1">
                          <a:latin typeface="Abadi Extra Light" panose="020B0204020104020204" pitchFamily="34" charset="0"/>
                        </a:rPr>
                        <a:t>An evidenced based workshop with tools &amp; resources to support parents in responding to challenging behaviours.</a:t>
                      </a:r>
                      <a:r>
                        <a:rPr lang="en-GB" sz="1200">
                          <a:latin typeface="Abadi Extra Light" panose="020B0204020104020204" pitchFamily="34" charset="0"/>
                        </a:rPr>
                        <a:t> Techniques in preventing escalation of behaviour and advice on how to reduce frustration when responding to unwanted behaviours.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70141471"/>
                  </a:ext>
                </a:extLst>
              </a:tr>
              <a:tr h="572623">
                <a:tc>
                  <a:txBody>
                    <a:bodyPr/>
                    <a:lstStyle/>
                    <a:p>
                      <a:pPr algn="ctr"/>
                      <a:r>
                        <a:rPr lang="en-GB" sz="1200" dirty="0">
                          <a:latin typeface="Abadi Extra Light" panose="020B0204020104020204" pitchFamily="34" charset="0"/>
                        </a:rPr>
                        <a:t>Co-parenting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200">
                          <a:effectLst/>
                          <a:latin typeface="Abadi Extra Light" panose="020B0204020104020204" pitchFamily="34" charset="0"/>
                          <a:ea typeface="Calibri" panose="020F0502020204030204" pitchFamily="34" charset="0"/>
                        </a:rPr>
                        <a:t>Co -parenting sessions are offered to </a:t>
                      </a:r>
                      <a:r>
                        <a:rPr lang="en-GB" sz="1200" b="1">
                          <a:effectLst/>
                          <a:latin typeface="Abadi Extra Light" panose="020B0204020104020204" pitchFamily="34" charset="0"/>
                          <a:ea typeface="Calibri" panose="020F0502020204030204" pitchFamily="34" charset="0"/>
                        </a:rPr>
                        <a:t>parents/carers who share the care of children</a:t>
                      </a:r>
                      <a:r>
                        <a:rPr lang="en-GB" sz="1200">
                          <a:effectLst/>
                          <a:latin typeface="Abadi Extra Light" panose="020B0204020104020204" pitchFamily="34" charset="0"/>
                          <a:ea typeface="Calibri" panose="020F0502020204030204" pitchFamily="34" charset="0"/>
                        </a:rPr>
                        <a:t>, (parents separating/living apart, working opposite work patterns) </a:t>
                      </a:r>
                      <a:r>
                        <a:rPr lang="en-GB" sz="1200" b="1">
                          <a:effectLst/>
                          <a:latin typeface="Abadi Extra Light" panose="020B0204020104020204" pitchFamily="34" charset="0"/>
                          <a:ea typeface="Calibri" panose="020F0502020204030204" pitchFamily="34" charset="0"/>
                        </a:rPr>
                        <a:t>the quality of the relationship between parents can have a strong influence on a child’s emotional wellbeing,</a:t>
                      </a:r>
                      <a:r>
                        <a:rPr lang="en-GB" sz="1200">
                          <a:effectLst/>
                          <a:latin typeface="Abadi Extra Light" panose="020B0204020104020204" pitchFamily="34" charset="0"/>
                          <a:ea typeface="Calibri" panose="020F0502020204030204" pitchFamily="34" charset="0"/>
                        </a:rPr>
                        <a:t> the aim of the sessions is to </a:t>
                      </a:r>
                      <a:r>
                        <a:rPr lang="en-GB" sz="1200" b="1">
                          <a:effectLst/>
                          <a:latin typeface="Abadi Extra Light" panose="020B0204020104020204" pitchFamily="34" charset="0"/>
                          <a:ea typeface="Calibri" panose="020F0502020204030204" pitchFamily="34" charset="0"/>
                        </a:rPr>
                        <a:t>support parents/carers using tools provided to promote positive change to help improve communication, putting the child comes first.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99039152"/>
                  </a:ext>
                </a:extLst>
              </a:tr>
              <a:tr h="572623">
                <a:tc>
                  <a:txBody>
                    <a:bodyPr/>
                    <a:lstStyle/>
                    <a:p>
                      <a:pPr algn="ctr"/>
                      <a:r>
                        <a:rPr lang="en-GB" sz="1200">
                          <a:latin typeface="Abadi Extra Light" panose="020B0204020104020204" pitchFamily="34" charset="0"/>
                        </a:rPr>
                        <a:t>Learn to cook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200" b="0">
                          <a:effectLst/>
                          <a:latin typeface="Abadi Extra Light" panose="020B0204020104020204" pitchFamily="34" charset="0"/>
                          <a:ea typeface="Calibri" panose="020F0502020204030204" pitchFamily="34" charset="0"/>
                        </a:rPr>
                        <a:t>Children will have fun learning to cook a range of healthy foods.</a:t>
                      </a:r>
                    </a:p>
                    <a:p>
                      <a:pPr algn="ctr"/>
                      <a:r>
                        <a:rPr lang="en-GB" sz="1200" b="0">
                          <a:effectLst/>
                          <a:latin typeface="Abadi Extra Light" panose="020B0204020104020204" pitchFamily="34" charset="0"/>
                          <a:ea typeface="Calibri" panose="020F0502020204030204" pitchFamily="34" charset="0"/>
                        </a:rPr>
                        <a:t>All ingredients provided by the youth centre, please advise staff of allergies when booking a space</a:t>
                      </a:r>
                      <a:r>
                        <a:rPr lang="en-GB" sz="1200" b="1">
                          <a:effectLst/>
                          <a:latin typeface="Abadi Extra Light" panose="020B0204020104020204" pitchFamily="34" charset="0"/>
                          <a:ea typeface="Calibri" panose="020F0502020204030204" pitchFamily="34"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30834137"/>
                  </a:ext>
                </a:extLst>
              </a:tr>
              <a:tr h="572623">
                <a:tc>
                  <a:txBody>
                    <a:bodyPr/>
                    <a:lstStyle/>
                    <a:p>
                      <a:pPr algn="ctr"/>
                      <a:r>
                        <a:rPr lang="en-GB" sz="1200">
                          <a:latin typeface="Abadi Extra Light" panose="020B0204020104020204" pitchFamily="34" charset="0"/>
                        </a:rPr>
                        <a:t>Junior youth session </a:t>
                      </a:r>
                    </a:p>
                    <a:p>
                      <a:pPr algn="ctr"/>
                      <a:r>
                        <a:rPr lang="en-GB" sz="1200">
                          <a:latin typeface="Abadi Extra Light" panose="020B0204020104020204" pitchFamily="34" charset="0"/>
                        </a:rPr>
                        <a:t>(9-15 years) +</a:t>
                      </a:r>
                    </a:p>
                    <a:p>
                      <a:pPr algn="ctr"/>
                      <a:r>
                        <a:rPr lang="en-GB" sz="1200">
                          <a:latin typeface="Abadi Extra Light" panose="020B0204020104020204" pitchFamily="34" charset="0"/>
                        </a:rPr>
                        <a:t>13-15 youth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200" b="0" dirty="0">
                          <a:effectLst/>
                          <a:latin typeface="Abadi Extra Light" panose="020B0204020104020204" pitchFamily="34" charset="0"/>
                          <a:ea typeface="Calibri" panose="020F0502020204030204" pitchFamily="34" charset="0"/>
                        </a:rPr>
                        <a:t>A space for fun activities and to hang out and make new friends.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9061166"/>
                  </a:ext>
                </a:extLst>
              </a:tr>
              <a:tr h="572623">
                <a:tc>
                  <a:txBody>
                    <a:bodyPr/>
                    <a:lstStyle/>
                    <a:p>
                      <a:pPr algn="ctr"/>
                      <a:r>
                        <a:rPr lang="en-GB" sz="1200">
                          <a:latin typeface="Abadi Extra Light" panose="020B0204020104020204" pitchFamily="34" charset="0"/>
                        </a:rPr>
                        <a:t>Senior youth session 16+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200" b="0" dirty="0">
                          <a:effectLst/>
                          <a:latin typeface="Abadi Extra Light" panose="020B0204020104020204" pitchFamily="34" charset="0"/>
                          <a:ea typeface="Calibri" panose="020F0502020204030204" pitchFamily="34" charset="0"/>
                        </a:rPr>
                        <a:t>A space for young people to engage in activities to support health and wellbeing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54169311"/>
                  </a:ext>
                </a:extLst>
              </a:tr>
              <a:tr h="572623">
                <a:tc>
                  <a:txBody>
                    <a:bodyPr/>
                    <a:lstStyle/>
                    <a:p>
                      <a:pPr algn="ctr"/>
                      <a:r>
                        <a:rPr lang="en-GB" sz="1200">
                          <a:latin typeface="Abadi Extra Light" panose="020B0204020104020204" pitchFamily="34" charset="0"/>
                        </a:rPr>
                        <a:t>Harrow Youth parliament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200" b="0" dirty="0">
                          <a:effectLst/>
                          <a:latin typeface="Abadi Extra Light" panose="020B0204020104020204" pitchFamily="34" charset="0"/>
                          <a:ea typeface="Calibri" panose="020F0502020204030204" pitchFamily="34" charset="0"/>
                        </a:rPr>
                        <a:t>Please call to find out more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36663554"/>
                  </a:ext>
                </a:extLst>
              </a:tr>
            </a:tbl>
          </a:graphicData>
        </a:graphic>
      </p:graphicFrame>
      <p:sp>
        <p:nvSpPr>
          <p:cNvPr id="6" name="TextBox 5">
            <a:extLst>
              <a:ext uri="{FF2B5EF4-FFF2-40B4-BE49-F238E27FC236}">
                <a16:creationId xmlns:a16="http://schemas.microsoft.com/office/drawing/2014/main" id="{D7EACC3F-A657-4549-B69A-6B25581C69A0}"/>
              </a:ext>
            </a:extLst>
          </p:cNvPr>
          <p:cNvSpPr txBox="1"/>
          <p:nvPr/>
        </p:nvSpPr>
        <p:spPr>
          <a:xfrm>
            <a:off x="102417" y="0"/>
            <a:ext cx="849694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8064A2"/>
                </a:solidFill>
                <a:effectLst/>
                <a:uLnTx/>
                <a:uFillTx/>
                <a:latin typeface="Abadi Extra Light" panose="020B0204020104020204" pitchFamily="34" charset="0"/>
                <a:ea typeface="+mn-ea"/>
                <a:cs typeface="+mn-cs"/>
              </a:rPr>
              <a:t>Learn a little bit more about what we do in the centres…. Continued </a:t>
            </a:r>
            <a:r>
              <a:rPr kumimoji="0" lang="en-GB" sz="1200" b="0" i="0" u="none" strike="noStrike" kern="1200" cap="none" spc="0" normalizeH="0" baseline="0" noProof="0">
                <a:ln>
                  <a:noFill/>
                </a:ln>
                <a:solidFill>
                  <a:prstClr val="black"/>
                </a:solidFill>
                <a:effectLst/>
                <a:uLnTx/>
                <a:uFillTx/>
                <a:latin typeface="Abadi Extra Light" panose="020B0204020104020204" pitchFamily="34" charset="0"/>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8064A2"/>
                </a:solidFill>
                <a:effectLst/>
                <a:uLnTx/>
                <a:uFillTx/>
                <a:latin typeface="Abadi Extra Light" panose="020B0204020104020204" pitchFamily="34" charset="0"/>
                <a:ea typeface="+mn-ea"/>
                <a:cs typeface="+mn-cs"/>
              </a:rPr>
              <a:t>Parenting Programmes </a:t>
            </a:r>
            <a:r>
              <a:rPr kumimoji="0" lang="en-GB" sz="1200" b="0" i="0" u="none" strike="noStrike" kern="1200" cap="none" spc="0" normalizeH="0" baseline="0" noProof="0">
                <a:ln>
                  <a:noFill/>
                </a:ln>
                <a:solidFill>
                  <a:prstClr val="black"/>
                </a:solidFill>
                <a:effectLst/>
                <a:uLnTx/>
                <a:uFillTx/>
                <a:latin typeface="Abadi Extra Light" panose="020B0204020104020204" pitchFamily="34" charset="0"/>
                <a:ea typeface="+mn-ea"/>
                <a:cs typeface="+mn-cs"/>
              </a:rPr>
              <a:t>– If you feel your family would benefit from one of our more intensive parenting programmes contact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badi Extra Light" panose="020B0204020104020204" pitchFamily="34" charset="0"/>
                <a:ea typeface="+mn-ea"/>
                <a:cs typeface="+mn-cs"/>
              </a:rPr>
              <a:t>020 89012690 select the option for Harrow Multi- agency Safeguarding Hub (MASH) &amp; request Early </a:t>
            </a:r>
            <a:r>
              <a:rPr lang="en-GB" sz="1200">
                <a:solidFill>
                  <a:prstClr val="black"/>
                </a:solidFill>
                <a:latin typeface="Abadi Extra Light" panose="020B0204020104020204" pitchFamily="34" charset="0"/>
              </a:rPr>
              <a:t>Help</a:t>
            </a:r>
            <a:r>
              <a:rPr kumimoji="0" lang="en-GB" sz="1200" b="0" i="0" u="none" strike="noStrike" kern="1200" cap="none" spc="0" normalizeH="0" baseline="0" noProof="0">
                <a:ln>
                  <a:noFill/>
                </a:ln>
                <a:solidFill>
                  <a:prstClr val="black"/>
                </a:solidFill>
                <a:effectLst/>
                <a:uLnTx/>
                <a:uFillTx/>
                <a:latin typeface="Abadi Extra Light" panose="020B0204020104020204" pitchFamily="34" charset="0"/>
                <a:ea typeface="+mn-ea"/>
                <a:cs typeface="+mn-cs"/>
              </a:rPr>
              <a:t>. </a:t>
            </a:r>
          </a:p>
        </p:txBody>
      </p:sp>
    </p:spTree>
    <p:extLst>
      <p:ext uri="{BB962C8B-B14F-4D97-AF65-F5344CB8AC3E}">
        <p14:creationId xmlns:p14="http://schemas.microsoft.com/office/powerpoint/2010/main" val="23937419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822146251"/>
              </p:ext>
            </p:extLst>
          </p:nvPr>
        </p:nvGraphicFramePr>
        <p:xfrm>
          <a:off x="213774" y="1138633"/>
          <a:ext cx="8856984" cy="4547978"/>
        </p:xfrm>
        <a:graphic>
          <a:graphicData uri="http://schemas.openxmlformats.org/drawingml/2006/table">
            <a:tbl>
              <a:tblPr firstRow="1" bandRow="1">
                <a:tableStyleId>{5C22544A-7EE6-4342-B048-85BDC9FD1C3A}</a:tableStyleId>
              </a:tblPr>
              <a:tblGrid>
                <a:gridCol w="1851547">
                  <a:extLst>
                    <a:ext uri="{9D8B030D-6E8A-4147-A177-3AD203B41FA5}">
                      <a16:colId xmlns:a16="http://schemas.microsoft.com/office/drawing/2014/main" val="20000"/>
                    </a:ext>
                  </a:extLst>
                </a:gridCol>
                <a:gridCol w="1274618">
                  <a:extLst>
                    <a:ext uri="{9D8B030D-6E8A-4147-A177-3AD203B41FA5}">
                      <a16:colId xmlns:a16="http://schemas.microsoft.com/office/drawing/2014/main" val="20001"/>
                    </a:ext>
                  </a:extLst>
                </a:gridCol>
                <a:gridCol w="1059465">
                  <a:extLst>
                    <a:ext uri="{9D8B030D-6E8A-4147-A177-3AD203B41FA5}">
                      <a16:colId xmlns:a16="http://schemas.microsoft.com/office/drawing/2014/main" val="20002"/>
                    </a:ext>
                  </a:extLst>
                </a:gridCol>
                <a:gridCol w="1647018">
                  <a:extLst>
                    <a:ext uri="{9D8B030D-6E8A-4147-A177-3AD203B41FA5}">
                      <a16:colId xmlns:a16="http://schemas.microsoft.com/office/drawing/2014/main" val="20003"/>
                    </a:ext>
                  </a:extLst>
                </a:gridCol>
                <a:gridCol w="1476164">
                  <a:extLst>
                    <a:ext uri="{9D8B030D-6E8A-4147-A177-3AD203B41FA5}">
                      <a16:colId xmlns:a16="http://schemas.microsoft.com/office/drawing/2014/main" val="20004"/>
                    </a:ext>
                  </a:extLst>
                </a:gridCol>
                <a:gridCol w="1548172">
                  <a:extLst>
                    <a:ext uri="{9D8B030D-6E8A-4147-A177-3AD203B41FA5}">
                      <a16:colId xmlns:a16="http://schemas.microsoft.com/office/drawing/2014/main" val="20005"/>
                    </a:ext>
                  </a:extLst>
                </a:gridCol>
              </a:tblGrid>
              <a:tr h="341738">
                <a:tc>
                  <a:txBody>
                    <a:bodyPr/>
                    <a:lstStyle/>
                    <a:p>
                      <a:pPr algn="ctr"/>
                      <a:r>
                        <a:rPr lang="en-GB" sz="1600">
                          <a:solidFill>
                            <a:schemeClr val="tx1"/>
                          </a:solidFill>
                          <a:latin typeface="Aptos Display" panose="020B0004020202020204" pitchFamily="34" charset="0"/>
                        </a:rPr>
                        <a:t>Venue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600" b="1">
                          <a:solidFill>
                            <a:schemeClr val="tx1"/>
                          </a:solidFill>
                          <a:latin typeface="Aptos Display" panose="020B0004020202020204" pitchFamily="34" charset="0"/>
                        </a:rPr>
                        <a:t>Mondays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600" b="1">
                          <a:solidFill>
                            <a:schemeClr val="tx1"/>
                          </a:solidFill>
                          <a:latin typeface="Aptos Display" panose="020B0004020202020204" pitchFamily="34" charset="0"/>
                        </a:rPr>
                        <a:t>Tuesdays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600" b="1">
                          <a:solidFill>
                            <a:schemeClr val="tx1"/>
                          </a:solidFill>
                          <a:latin typeface="Aptos Display" panose="020B0004020202020204" pitchFamily="34" charset="0"/>
                        </a:rPr>
                        <a:t>Wednesdays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600" b="1">
                          <a:solidFill>
                            <a:schemeClr val="tx1"/>
                          </a:solidFill>
                          <a:latin typeface="Aptos Display" panose="020B0004020202020204" pitchFamily="34" charset="0"/>
                        </a:rPr>
                        <a:t>Thursdays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r>
                        <a:rPr lang="en-GB" sz="1600" b="1">
                          <a:solidFill>
                            <a:schemeClr val="tx1"/>
                          </a:solidFill>
                          <a:latin typeface="Aptos Display" panose="020B0004020202020204" pitchFamily="34" charset="0"/>
                        </a:rPr>
                        <a:t>Fridays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0"/>
                  </a:ext>
                </a:extLst>
              </a:tr>
              <a:tr h="911453">
                <a:tc rowSpan="2">
                  <a:txBody>
                    <a:bodyPr/>
                    <a:lstStyle/>
                    <a:p>
                      <a:pPr algn="ctr"/>
                      <a:endParaRPr lang="en-GB" sz="900" b="1">
                        <a:latin typeface="Aptos Display" panose="020B0004020202020204" pitchFamily="34" charset="0"/>
                      </a:endParaRPr>
                    </a:p>
                    <a:p>
                      <a:pPr algn="ctr"/>
                      <a:endParaRPr lang="en-GB" sz="1200" b="1">
                        <a:latin typeface="Aptos Display" panose="020B0004020202020204" pitchFamily="34" charset="0"/>
                      </a:endParaRPr>
                    </a:p>
                    <a:p>
                      <a:pPr algn="ctr"/>
                      <a:endParaRPr lang="en-GB" sz="1200" b="1">
                        <a:latin typeface="Aptos Display" panose="020B0004020202020204" pitchFamily="34" charset="0"/>
                      </a:endParaRPr>
                    </a:p>
                    <a:p>
                      <a:pPr algn="ctr"/>
                      <a:endParaRPr lang="en-GB" sz="1200" b="1">
                        <a:latin typeface="Aptos Display" panose="020B0004020202020204" pitchFamily="34" charset="0"/>
                      </a:endParaRPr>
                    </a:p>
                    <a:p>
                      <a:pPr algn="ctr"/>
                      <a:r>
                        <a:rPr lang="en-GB" sz="1600" b="1">
                          <a:solidFill>
                            <a:schemeClr val="accent4"/>
                          </a:solidFill>
                          <a:latin typeface="Aptos Display" panose="020B0004020202020204" pitchFamily="34" charset="0"/>
                        </a:rPr>
                        <a:t>Wealdstone Youth Centre</a:t>
                      </a:r>
                    </a:p>
                    <a:p>
                      <a:pPr algn="ctr"/>
                      <a:r>
                        <a:rPr lang="en-GB" sz="1600" b="1">
                          <a:latin typeface="Aptos Display" panose="020B0004020202020204" pitchFamily="34" charset="0"/>
                        </a:rPr>
                        <a:t>Age 9-19/25 - SEND  </a:t>
                      </a:r>
                    </a:p>
                    <a:p>
                      <a:pPr algn="ctr"/>
                      <a:endParaRPr lang="en-GB" sz="1600" b="1">
                        <a:latin typeface="Aptos Display" panose="020B0004020202020204" pitchFamily="34" charset="0"/>
                      </a:endParaRPr>
                    </a:p>
                    <a:p>
                      <a:pPr algn="ctr"/>
                      <a:r>
                        <a:rPr lang="en-GB" sz="1600" b="1">
                          <a:latin typeface="Aptos Display" panose="020B0004020202020204" pitchFamily="34" charset="0"/>
                        </a:rPr>
                        <a:t>38-42 High Street </a:t>
                      </a:r>
                    </a:p>
                    <a:p>
                      <a:pPr algn="ctr"/>
                      <a:r>
                        <a:rPr lang="en-GB" sz="1600" b="1">
                          <a:latin typeface="Aptos Display" panose="020B0004020202020204" pitchFamily="34" charset="0"/>
                        </a:rPr>
                        <a:t>Wealdstone </a:t>
                      </a:r>
                    </a:p>
                    <a:p>
                      <a:pPr algn="ctr"/>
                      <a:r>
                        <a:rPr lang="en-GB" sz="1600" b="1">
                          <a:latin typeface="Aptos Display" panose="020B0004020202020204" pitchFamily="34" charset="0"/>
                        </a:rPr>
                        <a:t>Harrow </a:t>
                      </a:r>
                    </a:p>
                    <a:p>
                      <a:pPr algn="ctr"/>
                      <a:r>
                        <a:rPr lang="en-GB" sz="1600" b="1">
                          <a:latin typeface="Aptos Display" panose="020B0004020202020204" pitchFamily="34" charset="0"/>
                        </a:rPr>
                        <a:t>HA3 7AE</a:t>
                      </a:r>
                    </a:p>
                    <a:p>
                      <a:pPr algn="ctr"/>
                      <a:endParaRPr lang="en-GB" sz="1600" b="1">
                        <a:latin typeface="Aptos Display" panose="020B0004020202020204" pitchFamily="34" charset="0"/>
                      </a:endParaRPr>
                    </a:p>
                    <a:p>
                      <a:pPr algn="ctr"/>
                      <a:r>
                        <a:rPr lang="en-GB" sz="1600" b="1">
                          <a:latin typeface="Aptos Display" panose="020B0004020202020204" pitchFamily="34" charset="0"/>
                        </a:rPr>
                        <a:t>020 8416 8667</a:t>
                      </a:r>
                    </a:p>
                    <a:p>
                      <a:pPr algn="ctr"/>
                      <a:endParaRPr lang="en-GB" sz="900">
                        <a:latin typeface="Aptos Display" panose="020B00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endParaRPr lang="en-GB" sz="1200" b="1">
                        <a:solidFill>
                          <a:srgbClr val="7030A0"/>
                        </a:solidFill>
                        <a:latin typeface="Aptos Display" panose="020B0004020202020204" pitchFamily="34" charset="0"/>
                      </a:endParaRPr>
                    </a:p>
                    <a:p>
                      <a:pPr algn="ctr"/>
                      <a:endParaRPr lang="en-GB" sz="1200" b="1">
                        <a:solidFill>
                          <a:srgbClr val="7030A0"/>
                        </a:solidFill>
                        <a:latin typeface="Aptos Display" panose="020B0004020202020204" pitchFamily="34" charset="0"/>
                      </a:endParaRPr>
                    </a:p>
                    <a:p>
                      <a:pPr algn="ctr"/>
                      <a:endParaRPr lang="en-GB" sz="1200" b="1">
                        <a:solidFill>
                          <a:schemeClr val="tx1"/>
                        </a:solidFill>
                        <a:latin typeface="Aptos Display" panose="020B0004020202020204" pitchFamily="34" charset="0"/>
                      </a:endParaRPr>
                    </a:p>
                    <a:p>
                      <a:pPr algn="ctr"/>
                      <a:endParaRPr lang="en-GB" sz="1200" b="1">
                        <a:solidFill>
                          <a:schemeClr val="tx1"/>
                        </a:solidFill>
                        <a:latin typeface="Aptos Display" panose="020B0004020202020204" pitchFamily="34" charset="0"/>
                      </a:endParaRPr>
                    </a:p>
                    <a:p>
                      <a:pPr algn="ctr"/>
                      <a:endParaRPr lang="en-GB" sz="1200" b="1">
                        <a:solidFill>
                          <a:schemeClr val="tx1"/>
                        </a:solidFill>
                        <a:latin typeface="Aptos Display" panose="020B0004020202020204" pitchFamily="34" charset="0"/>
                      </a:endParaRPr>
                    </a:p>
                    <a:p>
                      <a:pPr algn="ctr"/>
                      <a:endParaRPr lang="en-GB" sz="1200" b="1">
                        <a:solidFill>
                          <a:schemeClr val="tx1"/>
                        </a:solidFill>
                        <a:latin typeface="Aptos Display" panose="020B0004020202020204" pitchFamily="34" charset="0"/>
                      </a:endParaRPr>
                    </a:p>
                    <a:p>
                      <a:pPr algn="ctr"/>
                      <a:r>
                        <a:rPr lang="en-GB" sz="1200" b="1">
                          <a:solidFill>
                            <a:schemeClr val="accent4"/>
                          </a:solidFill>
                          <a:latin typeface="Aptos Display" panose="020B0004020202020204" pitchFamily="34" charset="0"/>
                        </a:rPr>
                        <a:t>Junior Youth Club </a:t>
                      </a:r>
                    </a:p>
                    <a:p>
                      <a:pPr algn="ctr"/>
                      <a:r>
                        <a:rPr lang="en-GB" sz="1200" b="0">
                          <a:solidFill>
                            <a:schemeClr val="tx1"/>
                          </a:solidFill>
                          <a:latin typeface="Aptos Display" panose="020B0004020202020204" pitchFamily="34" charset="0"/>
                        </a:rPr>
                        <a:t>3:30 - 5:30pm </a:t>
                      </a:r>
                    </a:p>
                    <a:p>
                      <a:pPr algn="ctr"/>
                      <a:r>
                        <a:rPr lang="en-GB" sz="1200" b="0">
                          <a:solidFill>
                            <a:schemeClr val="tx1"/>
                          </a:solidFill>
                          <a:latin typeface="Aptos Display" panose="020B0004020202020204" pitchFamily="34" charset="0"/>
                        </a:rPr>
                        <a:t>(Age 9-15 years)</a:t>
                      </a:r>
                    </a:p>
                    <a:p>
                      <a:pPr algn="ctr"/>
                      <a:endParaRPr lang="en-GB" sz="1200" b="0">
                        <a:solidFill>
                          <a:schemeClr val="tx1"/>
                        </a:solidFill>
                        <a:latin typeface="Aptos Display" panose="020B0004020202020204" pitchFamily="34" charset="0"/>
                      </a:endParaRPr>
                    </a:p>
                    <a:p>
                      <a:pPr algn="ctr"/>
                      <a:r>
                        <a:rPr lang="en-GB" sz="1200" b="0">
                          <a:solidFill>
                            <a:schemeClr val="tx1"/>
                          </a:solidFill>
                          <a:latin typeface="Aptos Display" panose="020B0004020202020204" pitchFamily="34" charset="0"/>
                        </a:rPr>
                        <a:t>Drop in or Call to</a:t>
                      </a:r>
                    </a:p>
                    <a:p>
                      <a:pPr algn="ctr"/>
                      <a:r>
                        <a:rPr lang="en-GB" sz="1200" b="0">
                          <a:solidFill>
                            <a:schemeClr val="tx1"/>
                          </a:solidFill>
                          <a:latin typeface="Aptos Display" panose="020B0004020202020204" pitchFamily="34" charset="0"/>
                        </a:rPr>
                        <a:t> secure a space</a:t>
                      </a:r>
                    </a:p>
                    <a:p>
                      <a:pPr algn="ctr"/>
                      <a:endParaRPr lang="en-GB" sz="1200" b="1">
                        <a:solidFill>
                          <a:srgbClr val="7030A0"/>
                        </a:solidFill>
                        <a:latin typeface="Aptos Display" panose="020B0004020202020204" pitchFamily="34" charset="0"/>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GB" sz="1200" b="0">
                        <a:solidFill>
                          <a:srgbClr val="7030A0"/>
                        </a:solidFill>
                        <a:latin typeface="Aptos Display" panose="020B0004020202020204" pitchFamily="34" charset="0"/>
                      </a:endParaRPr>
                    </a:p>
                    <a:p>
                      <a:pPr algn="ctr"/>
                      <a:r>
                        <a:rPr lang="en-GB" sz="1200" b="1">
                          <a:solidFill>
                            <a:schemeClr val="accent4"/>
                          </a:solidFill>
                          <a:latin typeface="Aptos Display" panose="020B0004020202020204" pitchFamily="34" charset="0"/>
                        </a:rPr>
                        <a:t>Learn to cook </a:t>
                      </a:r>
                    </a:p>
                    <a:p>
                      <a:pPr algn="ctr"/>
                      <a:r>
                        <a:rPr lang="en-GB" sz="1200" b="0">
                          <a:solidFill>
                            <a:schemeClr val="tx1"/>
                          </a:solidFill>
                          <a:latin typeface="Aptos Display" panose="020B0004020202020204" pitchFamily="34" charset="0"/>
                        </a:rPr>
                        <a:t>3.30 – 5.30pm </a:t>
                      </a:r>
                    </a:p>
                    <a:p>
                      <a:pPr algn="ctr"/>
                      <a:r>
                        <a:rPr lang="en-GB" sz="1200" b="0">
                          <a:solidFill>
                            <a:schemeClr val="tx1"/>
                          </a:solidFill>
                          <a:latin typeface="Aptos Display" panose="020B0004020202020204" pitchFamily="34" charset="0"/>
                        </a:rPr>
                        <a:t>(All ages)</a:t>
                      </a:r>
                    </a:p>
                    <a:p>
                      <a:pPr algn="ctr"/>
                      <a:endParaRPr lang="en-GB" sz="1200" b="0">
                        <a:solidFill>
                          <a:schemeClr val="tx1"/>
                        </a:solidFill>
                        <a:latin typeface="Aptos Display" panose="020B0004020202020204" pitchFamily="34" charset="0"/>
                      </a:endParaRPr>
                    </a:p>
                    <a:p>
                      <a:pPr algn="ctr"/>
                      <a:r>
                        <a:rPr lang="en-GB" sz="1200" b="0">
                          <a:solidFill>
                            <a:schemeClr val="tx1"/>
                          </a:solidFill>
                          <a:latin typeface="Aptos Display" panose="020B0004020202020204" pitchFamily="34" charset="0"/>
                        </a:rPr>
                        <a:t>Drop in or Call to secure a space</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7030A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accent4"/>
                          </a:solidFill>
                          <a:effectLst/>
                          <a:uLnTx/>
                          <a:uFillTx/>
                          <a:latin typeface="Aptos Display" panose="020B0004020202020204" pitchFamily="34" charset="0"/>
                          <a:ea typeface="+mn-ea"/>
                          <a:cs typeface="+mn-cs"/>
                        </a:rPr>
                        <a:t>13 - 15’s Youth club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chemeClr val="tx1"/>
                          </a:solidFill>
                          <a:effectLst/>
                          <a:uLnTx/>
                          <a:uFillTx/>
                          <a:latin typeface="Aptos Display" panose="020B0004020202020204" pitchFamily="34" charset="0"/>
                          <a:ea typeface="+mn-ea"/>
                          <a:cs typeface="+mn-cs"/>
                        </a:rPr>
                        <a:t>3:30 - 5:30pm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chemeClr val="tx1"/>
                          </a:solidFill>
                          <a:effectLst/>
                          <a:uLnTx/>
                          <a:uFillTx/>
                          <a:latin typeface="Aptos Display" panose="020B0004020202020204" pitchFamily="34" charset="0"/>
                          <a:ea typeface="+mn-ea"/>
                          <a:cs typeface="+mn-cs"/>
                        </a:rPr>
                        <a:t>(Age 13-15 years)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chemeClr val="tx1"/>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chemeClr val="tx1"/>
                          </a:solidFill>
                          <a:effectLst/>
                          <a:uLnTx/>
                          <a:uFillTx/>
                          <a:latin typeface="Aptos Display" panose="020B0004020202020204" pitchFamily="34" charset="0"/>
                          <a:ea typeface="+mn-ea"/>
                          <a:cs typeface="+mn-cs"/>
                        </a:rPr>
                        <a:t>Drop in or Call to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chemeClr val="tx1"/>
                          </a:solidFill>
                          <a:effectLst/>
                          <a:uLnTx/>
                          <a:uFillTx/>
                          <a:latin typeface="Aptos Display" panose="020B0004020202020204" pitchFamily="34" charset="0"/>
                          <a:ea typeface="+mn-ea"/>
                          <a:cs typeface="+mn-cs"/>
                        </a:rPr>
                        <a:t> secure a space</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endParaRPr lang="en-GB" sz="1200" b="1">
                        <a:solidFill>
                          <a:schemeClr val="tx1"/>
                        </a:solidFill>
                        <a:latin typeface="Aptos Display" panose="020B0004020202020204" pitchFamily="34" charset="0"/>
                      </a:endParaRPr>
                    </a:p>
                    <a:p>
                      <a:pPr algn="ctr"/>
                      <a:endParaRPr lang="en-GB" sz="1200" b="0">
                        <a:solidFill>
                          <a:schemeClr val="tx1"/>
                        </a:solidFill>
                        <a:latin typeface="Aptos Display" panose="020B0004020202020204" pitchFamily="34" charset="0"/>
                      </a:endParaRPr>
                    </a:p>
                    <a:p>
                      <a:pPr algn="ctr"/>
                      <a:endParaRPr lang="en-GB" sz="1200" b="1">
                        <a:solidFill>
                          <a:schemeClr val="tx1"/>
                        </a:solidFill>
                        <a:latin typeface="Aptos Display" panose="020B0004020202020204" pitchFamily="34" charset="0"/>
                      </a:endParaRPr>
                    </a:p>
                    <a:p>
                      <a:pPr algn="ctr"/>
                      <a:endParaRPr lang="en-GB" sz="1200" b="1">
                        <a:solidFill>
                          <a:schemeClr val="tx1"/>
                        </a:solidFill>
                        <a:latin typeface="Aptos Display"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chemeClr val="tx1"/>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chemeClr val="tx1"/>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chemeClr val="tx1"/>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chemeClr val="tx1"/>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chemeClr val="tx1"/>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chemeClr val="tx1"/>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chemeClr val="tx1"/>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chemeClr val="tx1"/>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tx1"/>
                          </a:solidFill>
                          <a:effectLst/>
                          <a:uLnTx/>
                          <a:uFillTx/>
                          <a:latin typeface="Aptos Display" panose="020B0004020202020204" pitchFamily="34" charset="0"/>
                          <a:ea typeface="+mn-ea"/>
                          <a:cs typeface="+mn-cs"/>
                        </a:rPr>
                        <a:t>Partner service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rowSpan="2">
                  <a:txBody>
                    <a:bodyPr/>
                    <a:lstStyle/>
                    <a:p>
                      <a:pPr algn="ctr"/>
                      <a:endParaRPr lang="en-GB" sz="1200" b="0">
                        <a:solidFill>
                          <a:schemeClr val="tx1"/>
                        </a:solidFill>
                        <a:latin typeface="Aptos Display" panose="020B0004020202020204" pitchFamily="34" charset="0"/>
                      </a:endParaRPr>
                    </a:p>
                    <a:p>
                      <a:pPr algn="ctr"/>
                      <a:endParaRPr lang="en-GB" sz="1200" b="0">
                        <a:solidFill>
                          <a:schemeClr val="tx1"/>
                        </a:solidFill>
                        <a:latin typeface="Aptos Display" panose="020B0004020202020204" pitchFamily="34" charset="0"/>
                      </a:endParaRPr>
                    </a:p>
                    <a:p>
                      <a:pPr algn="ctr"/>
                      <a:endParaRPr lang="en-GB" sz="1200" b="0">
                        <a:solidFill>
                          <a:schemeClr val="tx1"/>
                        </a:solidFill>
                        <a:latin typeface="Aptos Display" panose="020B0004020202020204" pitchFamily="34" charset="0"/>
                      </a:endParaRPr>
                    </a:p>
                    <a:p>
                      <a:pPr algn="ctr"/>
                      <a:endParaRPr lang="en-GB" sz="1200" b="0">
                        <a:solidFill>
                          <a:schemeClr val="tx1"/>
                        </a:solidFill>
                        <a:latin typeface="Aptos Display" panose="020B0004020202020204" pitchFamily="34" charset="0"/>
                      </a:endParaRPr>
                    </a:p>
                    <a:p>
                      <a:pPr algn="ctr"/>
                      <a:endParaRPr lang="en-GB" sz="1200" b="0">
                        <a:solidFill>
                          <a:schemeClr val="tx1"/>
                        </a:solidFill>
                        <a:latin typeface="Aptos Display" panose="020B0004020202020204" pitchFamily="34" charset="0"/>
                      </a:endParaRPr>
                    </a:p>
                    <a:p>
                      <a:pPr algn="ctr"/>
                      <a:endParaRPr lang="en-GB" sz="1200" b="0">
                        <a:solidFill>
                          <a:schemeClr val="tx1"/>
                        </a:solidFill>
                        <a:latin typeface="Aptos Display" panose="020B0004020202020204" pitchFamily="34" charset="0"/>
                      </a:endParaRPr>
                    </a:p>
                    <a:p>
                      <a:pPr algn="ctr"/>
                      <a:r>
                        <a:rPr lang="en-GB" sz="1200" b="1">
                          <a:solidFill>
                            <a:schemeClr val="accent4"/>
                          </a:solidFill>
                          <a:latin typeface="Aptos Display" panose="020B0004020202020204" pitchFamily="34" charset="0"/>
                        </a:rPr>
                        <a:t>Junior Youth Club </a:t>
                      </a:r>
                    </a:p>
                    <a:p>
                      <a:pPr algn="ctr"/>
                      <a:r>
                        <a:rPr lang="en-GB" sz="1200" b="0">
                          <a:solidFill>
                            <a:schemeClr val="tx1"/>
                          </a:solidFill>
                          <a:latin typeface="Aptos Display" panose="020B0004020202020204" pitchFamily="34" charset="0"/>
                        </a:rPr>
                        <a:t>3:30 - 5:30pm </a:t>
                      </a:r>
                    </a:p>
                    <a:p>
                      <a:pPr algn="ctr"/>
                      <a:r>
                        <a:rPr lang="en-GB" sz="1200" b="0">
                          <a:solidFill>
                            <a:schemeClr val="tx1"/>
                          </a:solidFill>
                          <a:latin typeface="Aptos Display" panose="020B0004020202020204" pitchFamily="34" charset="0"/>
                        </a:rPr>
                        <a:t>(Age 9-15 years)</a:t>
                      </a:r>
                    </a:p>
                    <a:p>
                      <a:pPr algn="ctr"/>
                      <a:endParaRPr lang="en-GB" sz="1200" b="0">
                        <a:solidFill>
                          <a:schemeClr val="tx1"/>
                        </a:solidFill>
                        <a:latin typeface="Aptos Display" panose="020B0004020202020204" pitchFamily="34" charset="0"/>
                      </a:endParaRPr>
                    </a:p>
                    <a:p>
                      <a:pPr algn="ctr"/>
                      <a:r>
                        <a:rPr lang="en-GB" sz="1200" b="0">
                          <a:solidFill>
                            <a:schemeClr val="tx1"/>
                          </a:solidFill>
                          <a:latin typeface="Aptos Display" panose="020B0004020202020204" pitchFamily="34" charset="0"/>
                        </a:rPr>
                        <a:t>Drop in or Call to</a:t>
                      </a:r>
                    </a:p>
                    <a:p>
                      <a:pPr algn="ctr"/>
                      <a:r>
                        <a:rPr lang="en-GB" sz="1200" b="0">
                          <a:solidFill>
                            <a:schemeClr val="tx1"/>
                          </a:solidFill>
                          <a:latin typeface="Aptos Display" panose="020B0004020202020204" pitchFamily="34" charset="0"/>
                        </a:rPr>
                        <a:t> secure a space</a:t>
                      </a:r>
                    </a:p>
                    <a:p>
                      <a:pPr algn="ctr"/>
                      <a:endParaRPr lang="en-GB" sz="1200" b="0">
                        <a:solidFill>
                          <a:schemeClr val="tx1"/>
                        </a:solidFill>
                        <a:latin typeface="Aptos Display" panose="020B0004020202020204" pitchFamily="34" charset="0"/>
                      </a:endParaRPr>
                    </a:p>
                    <a:p>
                      <a:pPr algn="ctr"/>
                      <a:endParaRPr lang="en-GB" sz="1200" b="0">
                        <a:solidFill>
                          <a:schemeClr val="tx1"/>
                        </a:solidFill>
                        <a:latin typeface="Aptos Display" panose="020B0004020202020204" pitchFamily="34" charset="0"/>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334890">
                <a:tc vMerge="1">
                  <a:txBody>
                    <a:bodyPr/>
                    <a:lstStyle/>
                    <a:p>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GB" sz="1200" b="1">
                        <a:latin typeface="Aptos Display" panose="020B0004020202020204" pitchFamily="34" charset="0"/>
                      </a:endParaRPr>
                    </a:p>
                    <a:p>
                      <a:pPr algn="ctr"/>
                      <a:r>
                        <a:rPr lang="en-GB" sz="1200" b="1">
                          <a:solidFill>
                            <a:schemeClr val="accent4"/>
                          </a:solidFill>
                          <a:latin typeface="Aptos Display" panose="020B0004020202020204" pitchFamily="34" charset="0"/>
                        </a:rPr>
                        <a:t>Senior youth club </a:t>
                      </a:r>
                    </a:p>
                    <a:p>
                      <a:pPr algn="ctr"/>
                      <a:r>
                        <a:rPr lang="en-GB" sz="1200" b="0">
                          <a:latin typeface="Aptos Display" panose="020B0004020202020204" pitchFamily="34" charset="0"/>
                        </a:rPr>
                        <a:t>5 -7pm </a:t>
                      </a:r>
                    </a:p>
                    <a:p>
                      <a:pPr algn="ctr"/>
                      <a:r>
                        <a:rPr lang="en-GB" sz="1200" b="0">
                          <a:latin typeface="Aptos Display" panose="020B0004020202020204" pitchFamily="34" charset="0"/>
                        </a:rPr>
                        <a:t>(Age 16-19/25)</a:t>
                      </a:r>
                    </a:p>
                    <a:p>
                      <a:pPr algn="ctr"/>
                      <a:endParaRPr lang="en-GB" sz="1200" b="0">
                        <a:latin typeface="Aptos Display" panose="020B0004020202020204" pitchFamily="34" charset="0"/>
                      </a:endParaRPr>
                    </a:p>
                    <a:p>
                      <a:pPr algn="ctr"/>
                      <a:r>
                        <a:rPr lang="en-GB" sz="1200" b="0">
                          <a:latin typeface="Aptos Display" panose="020B0004020202020204" pitchFamily="34" charset="0"/>
                        </a:rPr>
                        <a:t>Drop in or Call to book </a:t>
                      </a:r>
                    </a:p>
                    <a:p>
                      <a:pPr algn="ctr"/>
                      <a:r>
                        <a:rPr lang="en-GB" sz="1200" b="0">
                          <a:latin typeface="Aptos Display" panose="020B0004020202020204" pitchFamily="34" charset="0"/>
                        </a:rPr>
                        <a:t>To secure a space</a:t>
                      </a:r>
                    </a:p>
                    <a:p>
                      <a:pPr algn="ctr"/>
                      <a:endParaRPr lang="en-GB" sz="1200" b="0">
                        <a:solidFill>
                          <a:srgbClr val="7030A0"/>
                        </a:solidFill>
                        <a:latin typeface="Aptos Display" panose="020B0004020202020204" pitchFamily="34" charset="0"/>
                      </a:endParaRPr>
                    </a:p>
                    <a:p>
                      <a:pPr algn="ctr"/>
                      <a:endParaRPr lang="en-GB" sz="1200" b="0">
                        <a:latin typeface="Aptos Display" panose="020B00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200" b="0">
                        <a:solidFill>
                          <a:schemeClr val="tx1"/>
                        </a:solidFill>
                        <a:latin typeface="Aptos Display" panose="020B0004020202020204" pitchFamily="34" charset="0"/>
                      </a:endParaRPr>
                    </a:p>
                    <a:p>
                      <a:pPr algn="ctr"/>
                      <a:r>
                        <a:rPr lang="en-GB" sz="1200" b="1">
                          <a:solidFill>
                            <a:schemeClr val="accent4"/>
                          </a:solidFill>
                          <a:latin typeface="Aptos Display" panose="020B0004020202020204" pitchFamily="34" charset="0"/>
                        </a:rPr>
                        <a:t>Harrow Youth Parliament </a:t>
                      </a:r>
                    </a:p>
                    <a:p>
                      <a:pPr algn="ctr"/>
                      <a:r>
                        <a:rPr lang="en-GB" sz="1200" b="0">
                          <a:solidFill>
                            <a:schemeClr val="tx1"/>
                          </a:solidFill>
                          <a:latin typeface="Aptos Display" panose="020B0004020202020204" pitchFamily="34" charset="0"/>
                        </a:rPr>
                        <a:t>5 - 7pm </a:t>
                      </a:r>
                    </a:p>
                    <a:p>
                      <a:pPr algn="ctr"/>
                      <a:r>
                        <a:rPr lang="en-GB" sz="1200" b="0">
                          <a:solidFill>
                            <a:schemeClr val="tx1"/>
                          </a:solidFill>
                          <a:latin typeface="Aptos Display" panose="020B0004020202020204" pitchFamily="34" charset="0"/>
                        </a:rPr>
                        <a:t>(Age 9-19 years) </a:t>
                      </a:r>
                    </a:p>
                    <a:p>
                      <a:pPr algn="ctr"/>
                      <a:r>
                        <a:rPr lang="en-GB" sz="1200" b="0">
                          <a:solidFill>
                            <a:srgbClr val="FF0000"/>
                          </a:solidFill>
                          <a:latin typeface="Aptos Display" panose="020B0004020202020204" pitchFamily="34" charset="0"/>
                        </a:rPr>
                        <a:t>1 X A MONTH</a:t>
                      </a:r>
                    </a:p>
                    <a:p>
                      <a:pPr algn="ctr"/>
                      <a:r>
                        <a:rPr lang="en-GB" sz="1200" b="0">
                          <a:solidFill>
                            <a:srgbClr val="FF0000"/>
                          </a:solidFill>
                          <a:latin typeface="Aptos Display" panose="020B0004020202020204" pitchFamily="34" charset="0"/>
                        </a:rPr>
                        <a:t>Please call for more information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algn="ctr"/>
                      <a:endParaRPr lang="en-GB" sz="900" b="1">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pic>
        <p:nvPicPr>
          <p:cNvPr id="3" name="Picture 2">
            <a:extLst>
              <a:ext uri="{FF2B5EF4-FFF2-40B4-BE49-F238E27FC236}">
                <a16:creationId xmlns:a16="http://schemas.microsoft.com/office/drawing/2014/main" id="{A76EFCE8-8E62-74FF-B3CA-8D7A70F7DF38}"/>
              </a:ext>
            </a:extLst>
          </p:cNvPr>
          <p:cNvPicPr>
            <a:picLocks noChangeAspect="1"/>
          </p:cNvPicPr>
          <p:nvPr/>
        </p:nvPicPr>
        <p:blipFill>
          <a:blip r:embed="rId3"/>
          <a:stretch>
            <a:fillRect/>
          </a:stretch>
        </p:blipFill>
        <p:spPr>
          <a:xfrm>
            <a:off x="2052934" y="6016518"/>
            <a:ext cx="5178664" cy="718512"/>
          </a:xfrm>
          <a:prstGeom prst="rect">
            <a:avLst/>
          </a:prstGeom>
        </p:spPr>
      </p:pic>
      <p:sp>
        <p:nvSpPr>
          <p:cNvPr id="2" name="TextBox 1">
            <a:extLst>
              <a:ext uri="{FF2B5EF4-FFF2-40B4-BE49-F238E27FC236}">
                <a16:creationId xmlns:a16="http://schemas.microsoft.com/office/drawing/2014/main" id="{AA1C4BAB-6161-C331-6B73-DBD4A4298A12}"/>
              </a:ext>
            </a:extLst>
          </p:cNvPr>
          <p:cNvSpPr txBox="1"/>
          <p:nvPr/>
        </p:nvSpPr>
        <p:spPr>
          <a:xfrm>
            <a:off x="415946" y="122970"/>
            <a:ext cx="8522118" cy="1015663"/>
          </a:xfrm>
          <a:prstGeom prst="rect">
            <a:avLst/>
          </a:prstGeom>
          <a:noFill/>
        </p:spPr>
        <p:txBody>
          <a:bodyPr wrap="square" rtlCol="0">
            <a:spAutoFit/>
          </a:bodyPr>
          <a:lstStyle/>
          <a:p>
            <a:pPr algn="ctr"/>
            <a:r>
              <a:rPr lang="en-GB" sz="2400" b="1">
                <a:solidFill>
                  <a:schemeClr val="accent4"/>
                </a:solidFill>
              </a:rPr>
              <a:t>Best Start in Life Family Hub Central Network Delivery Site  </a:t>
            </a:r>
          </a:p>
          <a:p>
            <a:pPr algn="ctr"/>
            <a:r>
              <a:rPr lang="en-GB" b="1"/>
              <a:t>9 – 19 / 25 years Activities &amp; Programmes - Term-time weekly activities </a:t>
            </a:r>
          </a:p>
          <a:p>
            <a:pPr algn="ctr"/>
            <a:r>
              <a:rPr lang="en-GB" b="1">
                <a:solidFill>
                  <a:srgbClr val="FF0000"/>
                </a:solidFill>
              </a:rPr>
              <a:t>Monday 31 AUGUST 2026 is bank holiday activities start FROM 02 SEPTEMBER 2026 </a:t>
            </a:r>
          </a:p>
        </p:txBody>
      </p:sp>
    </p:spTree>
    <p:extLst>
      <p:ext uri="{BB962C8B-B14F-4D97-AF65-F5344CB8AC3E}">
        <p14:creationId xmlns:p14="http://schemas.microsoft.com/office/powerpoint/2010/main" val="21284113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B6B9CA5-A6F5-6F2B-3880-F6252F11E862}"/>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EDAD99FC-ED84-7425-74B9-9775ECC31CB0}"/>
              </a:ext>
            </a:extLst>
          </p:cNvPr>
          <p:cNvGraphicFramePr>
            <a:graphicFrameLocks noGrp="1"/>
          </p:cNvGraphicFramePr>
          <p:nvPr>
            <p:extLst>
              <p:ext uri="{D42A27DB-BD31-4B8C-83A1-F6EECF244321}">
                <p14:modId xmlns:p14="http://schemas.microsoft.com/office/powerpoint/2010/main" val="2834394486"/>
              </p:ext>
            </p:extLst>
          </p:nvPr>
        </p:nvGraphicFramePr>
        <p:xfrm>
          <a:off x="173736" y="479328"/>
          <a:ext cx="8856984" cy="6210936"/>
        </p:xfrm>
        <a:graphic>
          <a:graphicData uri="http://schemas.openxmlformats.org/drawingml/2006/table">
            <a:tbl>
              <a:tblPr firstRow="1" bandRow="1">
                <a:tableStyleId>{5C22544A-7EE6-4342-B048-85BDC9FD1C3A}</a:tableStyleId>
              </a:tblPr>
              <a:tblGrid>
                <a:gridCol w="1091221">
                  <a:extLst>
                    <a:ext uri="{9D8B030D-6E8A-4147-A177-3AD203B41FA5}">
                      <a16:colId xmlns:a16="http://schemas.microsoft.com/office/drawing/2014/main" val="20000"/>
                    </a:ext>
                  </a:extLst>
                </a:gridCol>
                <a:gridCol w="1673204">
                  <a:extLst>
                    <a:ext uri="{9D8B030D-6E8A-4147-A177-3AD203B41FA5}">
                      <a16:colId xmlns:a16="http://schemas.microsoft.com/office/drawing/2014/main" val="20001"/>
                    </a:ext>
                  </a:extLst>
                </a:gridCol>
                <a:gridCol w="1417179">
                  <a:extLst>
                    <a:ext uri="{9D8B030D-6E8A-4147-A177-3AD203B41FA5}">
                      <a16:colId xmlns:a16="http://schemas.microsoft.com/office/drawing/2014/main" val="20002"/>
                    </a:ext>
                  </a:extLst>
                </a:gridCol>
                <a:gridCol w="1545336">
                  <a:extLst>
                    <a:ext uri="{9D8B030D-6E8A-4147-A177-3AD203B41FA5}">
                      <a16:colId xmlns:a16="http://schemas.microsoft.com/office/drawing/2014/main" val="20003"/>
                    </a:ext>
                  </a:extLst>
                </a:gridCol>
                <a:gridCol w="1508760">
                  <a:extLst>
                    <a:ext uri="{9D8B030D-6E8A-4147-A177-3AD203B41FA5}">
                      <a16:colId xmlns:a16="http://schemas.microsoft.com/office/drawing/2014/main" val="20004"/>
                    </a:ext>
                  </a:extLst>
                </a:gridCol>
                <a:gridCol w="1621284">
                  <a:extLst>
                    <a:ext uri="{9D8B030D-6E8A-4147-A177-3AD203B41FA5}">
                      <a16:colId xmlns:a16="http://schemas.microsoft.com/office/drawing/2014/main" val="20005"/>
                    </a:ext>
                  </a:extLst>
                </a:gridCol>
              </a:tblGrid>
              <a:tr h="361966">
                <a:tc>
                  <a:txBody>
                    <a:bodyPr/>
                    <a:lstStyle/>
                    <a:p>
                      <a:pPr algn="ctr"/>
                      <a:r>
                        <a:rPr lang="en-GB" sz="1200">
                          <a:solidFill>
                            <a:schemeClr val="tx1"/>
                          </a:solidFill>
                          <a:latin typeface="Aptos Display" panose="020B0004020202020204" pitchFamily="34" charset="0"/>
                        </a:rPr>
                        <a:t>Venues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Monday 31 August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Tuesday 01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Wednesday 02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Thursday 03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2026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r>
                        <a:rPr lang="en-GB" sz="1200" b="1">
                          <a:solidFill>
                            <a:schemeClr val="tx1"/>
                          </a:solidFill>
                          <a:latin typeface="Aptos Display" panose="020B0004020202020204" pitchFamily="34" charset="0"/>
                        </a:rPr>
                        <a:t>Friday 04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2026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0"/>
                  </a:ext>
                </a:extLst>
              </a:tr>
              <a:tr h="488400">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accent4"/>
                          </a:solidFill>
                          <a:effectLst/>
                          <a:uLnTx/>
                          <a:uFillTx/>
                          <a:latin typeface="Aptos Display" panose="020B0004020202020204" pitchFamily="34" charset="0"/>
                          <a:ea typeface="+mn-ea"/>
                          <a:cs typeface="Aharoni"/>
                        </a:rPr>
                        <a:t>Best Start in Life Family Hub Kenmore Park</a:t>
                      </a:r>
                      <a:endPar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Aharon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Warneford Road, Kenton, HA3 9HZ</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020 8416 8400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endParaRPr lang="en-GB" sz="1200" b="0">
                        <a:solidFill>
                          <a:schemeClr val="tx1"/>
                        </a:solidFill>
                        <a:latin typeface="Aptos Display" panose="020B0004020202020204" pitchFamily="34" charset="0"/>
                      </a:endParaRPr>
                    </a:p>
                    <a:p>
                      <a:pPr lvl="0" algn="ctr">
                        <a:buNone/>
                      </a:pPr>
                      <a:endParaRPr lang="en-GB" sz="1200" b="0">
                        <a:solidFill>
                          <a:schemeClr val="tx1"/>
                        </a:solidFill>
                        <a:latin typeface="Aptos Display"/>
                      </a:endParaRPr>
                    </a:p>
                    <a:p>
                      <a:pPr lvl="0" algn="ctr">
                        <a:buNone/>
                      </a:pPr>
                      <a:endParaRPr lang="en-GB" sz="1200" b="0">
                        <a:solidFill>
                          <a:schemeClr val="tx1"/>
                        </a:solidFill>
                        <a:latin typeface="Aptos Display"/>
                      </a:endParaRPr>
                    </a:p>
                    <a:p>
                      <a:pPr lvl="0" algn="ctr">
                        <a:buNone/>
                      </a:pPr>
                      <a:endParaRPr lang="en-GB" sz="1200" b="0">
                        <a:solidFill>
                          <a:schemeClr val="tx1"/>
                        </a:solidFill>
                        <a:latin typeface="Aptos Display"/>
                      </a:endParaRPr>
                    </a:p>
                    <a:p>
                      <a:pPr lvl="0" algn="ctr">
                        <a:buNone/>
                      </a:pPr>
                      <a:endParaRPr lang="en-GB" sz="1200" b="0">
                        <a:solidFill>
                          <a:schemeClr val="tx1"/>
                        </a:solidFill>
                        <a:latin typeface="Aptos Display"/>
                      </a:endParaRPr>
                    </a:p>
                    <a:p>
                      <a:pPr lvl="0" algn="ctr">
                        <a:buNone/>
                      </a:pPr>
                      <a:r>
                        <a:rPr lang="en-GB" sz="1200" b="0">
                          <a:solidFill>
                            <a:schemeClr val="tx1"/>
                          </a:solidFill>
                          <a:latin typeface="Aptos Display"/>
                        </a:rPr>
                        <a:t>BANK HOLIDAY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200">
                        <a:solidFill>
                          <a:schemeClr val="tx1"/>
                        </a:solidFill>
                        <a:latin typeface="Aptos Display" panose="020B0004020202020204" pitchFamily="34" charset="0"/>
                      </a:endParaRPr>
                    </a:p>
                    <a:p>
                      <a:pPr algn="ctr"/>
                      <a:r>
                        <a:rPr lang="en-GB" sz="1200" b="0">
                          <a:solidFill>
                            <a:schemeClr val="tx1"/>
                          </a:solidFill>
                          <a:latin typeface="Aptos Display" panose="020B0004020202020204" pitchFamily="34" charset="0"/>
                        </a:rPr>
                        <a:t>9:30 - 11:30am</a:t>
                      </a:r>
                    </a:p>
                    <a:p>
                      <a:pPr algn="ctr"/>
                      <a:r>
                        <a:rPr lang="en-GB" sz="1200" b="1">
                          <a:solidFill>
                            <a:srgbClr val="00B050"/>
                          </a:solidFill>
                          <a:latin typeface="Aptos Display" panose="020B0004020202020204" pitchFamily="34" charset="0"/>
                        </a:rPr>
                        <a:t>Weighing drop in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endParaRPr lang="en-GB" sz="1200" b="0">
                        <a:solidFill>
                          <a:schemeClr val="tx1"/>
                        </a:solidFill>
                        <a:latin typeface="Aptos Display" panose="020B0004020202020204" pitchFamily="34" charset="0"/>
                      </a:endParaRPr>
                    </a:p>
                    <a:p>
                      <a:pPr algn="ctr"/>
                      <a:endParaRPr lang="en-GB" sz="1200" b="0">
                        <a:solidFill>
                          <a:schemeClr val="tx1"/>
                        </a:solidFill>
                        <a:latin typeface="Aptos Display" panose="020B0004020202020204" pitchFamily="34" charset="0"/>
                      </a:endParaRPr>
                    </a:p>
                    <a:p>
                      <a:pPr algn="ctr"/>
                      <a:endParaRPr lang="en-GB" sz="1200" b="0">
                        <a:solidFill>
                          <a:schemeClr val="tx1"/>
                        </a:solidFill>
                        <a:latin typeface="Aptos Display"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4F81BD"/>
                          </a:solidFill>
                          <a:effectLst/>
                          <a:uLnTx/>
                          <a:uFillTx/>
                          <a:latin typeface="Aptos Display" panose="020B0004020202020204" pitchFamily="34" charset="0"/>
                          <a:ea typeface="+mn-ea"/>
                          <a:cs typeface="+mn-cs"/>
                        </a:rPr>
                        <a:t>STAFF TRAINING DAY </a:t>
                      </a:r>
                    </a:p>
                    <a:p>
                      <a:pPr algn="ctr"/>
                      <a:endParaRPr lang="en-GB" sz="1200" b="0">
                        <a:solidFill>
                          <a:schemeClr val="tx1"/>
                        </a:solidFill>
                        <a:latin typeface="Aptos Display" panose="020B00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rPr>
                        <a:t>1:45 - 2:45pm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chemeClr val="accent4"/>
                          </a:solidFill>
                          <a:effectLst/>
                          <a:uLnTx/>
                          <a:uFillTx/>
                          <a:latin typeface="Aptos Display" panose="020B0004020202020204" pitchFamily="34" charset="0"/>
                          <a:ea typeface="+mn-ea"/>
                          <a:cs typeface="+mn-cs"/>
                        </a:rPr>
                        <a:t>Story and Rhyme time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rPr>
                        <a:t>birth – 5 yrs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rPr>
                        <a:t>drop in  </a:t>
                      </a:r>
                      <a:endParaRPr kumimoji="0" lang="en-GB" sz="1200" b="1" i="0" u="none" strike="noStrike" kern="1200" cap="none" spc="0" normalizeH="0" baseline="0" noProof="0" dirty="0">
                        <a:ln>
                          <a:noFill/>
                        </a:ln>
                        <a:solidFill>
                          <a:schemeClr val="accent4"/>
                        </a:solidFill>
                        <a:effectLst/>
                        <a:uLnTx/>
                        <a:uFillTx/>
                        <a:latin typeface="Aptos Display" panose="020B0004020202020204" pitchFamily="34"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0" lang="en-GB" sz="1200" b="0" i="0" u="none" strike="noStrike" kern="1200" cap="none" spc="0" normalizeH="0" baseline="0" noProof="0">
                        <a:ln>
                          <a:noFill/>
                        </a:ln>
                        <a:solidFill>
                          <a:srgbClr val="00B050"/>
                        </a:solidFill>
                        <a:effectLst/>
                        <a:uLnTx/>
                        <a:uFillTx/>
                        <a:latin typeface="Aptos Display" panose="020B0004020202020204" pitchFamily="34" charset="0"/>
                        <a:ea typeface="+mn-ea"/>
                        <a:cs typeface="+mn-cs"/>
                      </a:endParaRPr>
                    </a:p>
                    <a:p>
                      <a:pPr algn="ctr"/>
                      <a:r>
                        <a:rPr kumimoji="0" lang="en-GB" sz="1200" b="0" i="0" u="none" strike="noStrike" kern="1200" cap="none" spc="0" normalizeH="0" baseline="0" noProof="0">
                          <a:ln>
                            <a:noFill/>
                          </a:ln>
                          <a:solidFill>
                            <a:srgbClr val="00B050"/>
                          </a:solidFill>
                          <a:effectLst/>
                          <a:uLnTx/>
                          <a:uFillTx/>
                          <a:latin typeface="Aptos Display" panose="020B0004020202020204" pitchFamily="34" charset="0"/>
                          <a:ea typeface="+mn-ea"/>
                          <a:cs typeface="+mn-cs"/>
                        </a:rPr>
                        <a:t>IMMS CLINIC </a:t>
                      </a:r>
                    </a:p>
                    <a:p>
                      <a:pPr algn="ctr"/>
                      <a:r>
                        <a:rPr kumimoji="0" lang="en-GB" sz="1200" b="0" i="0" u="none" strike="noStrike" kern="1200" cap="none" spc="0" normalizeH="0" baseline="0" noProof="0">
                          <a:ln>
                            <a:noFill/>
                          </a:ln>
                          <a:solidFill>
                            <a:srgbClr val="00B050"/>
                          </a:solidFill>
                          <a:effectLst/>
                          <a:uLnTx/>
                          <a:uFillTx/>
                          <a:latin typeface="Aptos Display" panose="020B0004020202020204" pitchFamily="34" charset="0"/>
                          <a:ea typeface="+mn-ea"/>
                          <a:cs typeface="+mn-cs"/>
                        </a:rPr>
                        <a:t>Bookings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737360">
                <a:tc vMerge="1">
                  <a:txBody>
                    <a:bodyPr/>
                    <a:lstStyle/>
                    <a:p>
                      <a:endParaRPr lang="en-GB"/>
                    </a:p>
                  </a:txBody>
                  <a:tcPr/>
                </a:tc>
                <a:tc vMerge="1">
                  <a:txBody>
                    <a:bodyPr/>
                    <a:lstStyle/>
                    <a:p>
                      <a:endParaRPr lang="en-GB"/>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a:solidFill>
                            <a:schemeClr val="tx1"/>
                          </a:solidFill>
                          <a:latin typeface="Aptos Display" panose="020B0004020202020204" pitchFamily="34" charset="0"/>
                        </a:rPr>
                        <a:t>9am -3:30pm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a:solidFill>
                            <a:srgbClr val="00B050"/>
                          </a:solidFill>
                          <a:latin typeface="Aptos Display" panose="020B0004020202020204" pitchFamily="34" charset="0"/>
                        </a:rPr>
                        <a:t>MMA clinic appointments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GB"/>
                    </a:p>
                  </a:txBody>
                  <a:tcPr/>
                </a:tc>
                <a:tc vMerge="1">
                  <a:txBody>
                    <a:bodyPr/>
                    <a:lstStyle/>
                    <a:p>
                      <a:endParaRPr lang="en-GB"/>
                    </a:p>
                  </a:txBody>
                  <a:tcPr/>
                </a:tc>
                <a:tc>
                  <a:txBody>
                    <a:bodyPr/>
                    <a:lstStyle/>
                    <a:p>
                      <a:pPr algn="ctr"/>
                      <a:endParaRPr kumimoji="0" lang="en-GB" sz="1200" b="0" i="0" u="none" strike="noStrike" kern="1200" cap="none" spc="0" normalizeH="0" baseline="0" noProof="0">
                        <a:ln>
                          <a:noFill/>
                        </a:ln>
                        <a:solidFill>
                          <a:schemeClr val="tx1"/>
                        </a:solidFill>
                        <a:effectLst/>
                        <a:uLnTx/>
                        <a:uFillTx/>
                        <a:latin typeface="Aptos Display" panose="020B0004020202020204" pitchFamily="34"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03670497"/>
                  </a:ext>
                </a:extLst>
              </a:tr>
              <a:tr h="1421088">
                <a:tc>
                  <a:txBody>
                    <a:bodyPr/>
                    <a:lstStyle/>
                    <a:p>
                      <a:pPr algn="ctr"/>
                      <a:r>
                        <a:rPr lang="en-GB" sz="1200" b="1">
                          <a:solidFill>
                            <a:schemeClr val="accent4"/>
                          </a:solidFill>
                          <a:latin typeface="Aptos Display" panose="020B0004020202020204" pitchFamily="34" charset="0"/>
                          <a:cs typeface="Aharoni"/>
                        </a:rPr>
                        <a:t>Chandos</a:t>
                      </a:r>
                      <a:endParaRPr lang="en-GB" sz="1200" b="1">
                        <a:latin typeface="Aptos Display" panose="020B0004020202020204" pitchFamily="34" charset="0"/>
                        <a:cs typeface="Aharoni"/>
                      </a:endParaRPr>
                    </a:p>
                    <a:p>
                      <a:pPr algn="ctr"/>
                      <a:r>
                        <a:rPr lang="en-GB" sz="1200">
                          <a:latin typeface="Aptos Display" panose="020B0004020202020204" pitchFamily="34" charset="0"/>
                        </a:rPr>
                        <a:t>Chandos Crescent, Edgware, HA8 6HL</a:t>
                      </a:r>
                    </a:p>
                    <a:p>
                      <a:pPr algn="ctr"/>
                      <a:r>
                        <a:rPr lang="en-GB" sz="1200">
                          <a:latin typeface="Aptos Display" panose="020B0004020202020204" pitchFamily="34" charset="0"/>
                        </a:rPr>
                        <a:t>020 8736 6550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200" b="0">
                        <a:latin typeface="Aptos Display" panose="020B0004020202020204" pitchFamily="34" charset="0"/>
                      </a:endParaRPr>
                    </a:p>
                    <a:p>
                      <a:pPr algn="ctr"/>
                      <a:endParaRPr lang="en-GB" sz="1200" b="1">
                        <a:solidFill>
                          <a:schemeClr val="tx1"/>
                        </a:solidFill>
                        <a:latin typeface="Aptos Display" panose="020B0004020202020204" pitchFamily="34" charset="0"/>
                      </a:endParaRPr>
                    </a:p>
                    <a:p>
                      <a:pPr algn="ctr"/>
                      <a:endParaRPr lang="en-GB" sz="1200" b="1">
                        <a:solidFill>
                          <a:schemeClr val="tx1"/>
                        </a:solidFill>
                        <a:latin typeface="Aptos Display" panose="020B0004020202020204" pitchFamily="34" charset="0"/>
                      </a:endParaRPr>
                    </a:p>
                    <a:p>
                      <a:pPr algn="ctr"/>
                      <a:r>
                        <a:rPr lang="en-GB" sz="1200" b="1">
                          <a:solidFill>
                            <a:schemeClr val="accent1">
                              <a:lumMod val="60000"/>
                              <a:lumOff val="40000"/>
                            </a:schemeClr>
                          </a:solidFill>
                          <a:latin typeface="Aptos Display" panose="020B0004020202020204" pitchFamily="34" charset="0"/>
                        </a:rPr>
                        <a:t>BANK HOLIDAY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accent1">
                              <a:lumMod val="60000"/>
                              <a:lumOff val="40000"/>
                            </a:schemeClr>
                          </a:solidFill>
                          <a:effectLst/>
                          <a:uLnTx/>
                          <a:uFillTx/>
                          <a:latin typeface="Aptos Display" panose="020B0004020202020204" pitchFamily="34" charset="0"/>
                          <a:ea typeface="+mn-ea"/>
                          <a:cs typeface="+mn-cs"/>
                        </a:rPr>
                        <a:t>PLANNING DAY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accent1">
                              <a:lumMod val="60000"/>
                              <a:lumOff val="40000"/>
                            </a:schemeClr>
                          </a:solidFill>
                          <a:effectLst/>
                          <a:uLnTx/>
                          <a:uFillTx/>
                          <a:latin typeface="Aptos Display" panose="020B0004020202020204" pitchFamily="34" charset="0"/>
                          <a:ea typeface="+mn-ea"/>
                          <a:cs typeface="+mn-cs"/>
                        </a:rPr>
                        <a:t>The team are busy planning all of the fun activities and events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accent1">
                              <a:lumMod val="60000"/>
                              <a:lumOff val="40000"/>
                            </a:schemeClr>
                          </a:solidFill>
                          <a:effectLst/>
                          <a:uLnTx/>
                          <a:uFillTx/>
                          <a:latin typeface="Aptos Display" panose="020B0004020202020204" pitchFamily="34" charset="0"/>
                          <a:ea typeface="+mn-ea"/>
                          <a:cs typeface="+mn-cs"/>
                        </a:rPr>
                        <a:t>We look forward to seeing you over the next term!</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4F81BD"/>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4F81BD"/>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4F81BD"/>
                          </a:solidFill>
                          <a:effectLst/>
                          <a:uLnTx/>
                          <a:uFillTx/>
                          <a:latin typeface="Aptos Display" panose="020B0004020202020204" pitchFamily="34" charset="0"/>
                          <a:ea typeface="+mn-ea"/>
                          <a:cs typeface="+mn-cs"/>
                        </a:rPr>
                        <a:t>STAFF TRAINING DAY </a:t>
                      </a:r>
                    </a:p>
                    <a:p>
                      <a:pPr algn="ctr"/>
                      <a:endParaRPr lang="en-GB" sz="1200" b="0">
                        <a:solidFill>
                          <a:schemeClr val="tx1"/>
                        </a:solidFill>
                        <a:latin typeface="Aptos Display" panose="020B00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200" b="0" dirty="0">
                          <a:solidFill>
                            <a:schemeClr val="tx1"/>
                          </a:solidFill>
                          <a:latin typeface="Aptos Display" panose="020B0004020202020204" pitchFamily="34" charset="0"/>
                        </a:rPr>
                        <a:t>10 - 11:30am</a:t>
                      </a:r>
                    </a:p>
                    <a:p>
                      <a:pPr algn="ctr"/>
                      <a:r>
                        <a:rPr lang="en-GB" sz="1200" b="1" dirty="0">
                          <a:solidFill>
                            <a:schemeClr val="accent4"/>
                          </a:solidFill>
                          <a:latin typeface="Aptos Display" panose="020B0004020202020204" pitchFamily="34" charset="0"/>
                        </a:rPr>
                        <a:t>Toddler Group</a:t>
                      </a:r>
                    </a:p>
                    <a:p>
                      <a:pPr algn="ctr"/>
                      <a:r>
                        <a:rPr lang="en-GB" sz="1200" b="0" dirty="0">
                          <a:solidFill>
                            <a:schemeClr val="tx1"/>
                          </a:solidFill>
                          <a:latin typeface="Aptos Display" panose="020B0004020202020204" pitchFamily="34" charset="0"/>
                        </a:rPr>
                        <a:t>12 months +</a:t>
                      </a:r>
                    </a:p>
                    <a:p>
                      <a:pPr algn="ctr"/>
                      <a:r>
                        <a:rPr lang="en-GB" sz="1200" b="0" dirty="0">
                          <a:solidFill>
                            <a:schemeClr val="tx1"/>
                          </a:solidFill>
                          <a:latin typeface="Aptos Display" panose="020B0004020202020204" pitchFamily="34" charset="0"/>
                        </a:rPr>
                        <a:t>Drop in  </a:t>
                      </a:r>
                      <a:endParaRPr lang="en-GB" sz="1200" b="1" dirty="0">
                        <a:solidFill>
                          <a:srgbClr val="7030A0"/>
                        </a:solidFill>
                        <a:latin typeface="Aptos Display" panose="020B00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7030A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7030A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7030A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B050"/>
                          </a:solidFill>
                          <a:effectLst/>
                          <a:uLnTx/>
                          <a:uFillTx/>
                          <a:latin typeface="Aptos Display" panose="020B0004020202020204" pitchFamily="34" charset="0"/>
                          <a:ea typeface="+mn-ea"/>
                          <a:cs typeface="+mn-cs"/>
                        </a:rPr>
                        <a:t>Local community group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B050"/>
                          </a:solidFill>
                          <a:effectLst/>
                          <a:uLnTx/>
                          <a:uFillTx/>
                          <a:latin typeface="Aptos Display" panose="020B0004020202020204" pitchFamily="34" charset="0"/>
                          <a:ea typeface="+mn-ea"/>
                          <a:cs typeface="+mn-cs"/>
                        </a:rPr>
                        <a:t>Bookings only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1821816">
                <a:tc>
                  <a:txBody>
                    <a:bodyPr/>
                    <a:lstStyle/>
                    <a:p>
                      <a:pPr algn="ctr"/>
                      <a:r>
                        <a:rPr lang="en-GB" sz="1200" b="1">
                          <a:solidFill>
                            <a:schemeClr val="accent4"/>
                          </a:solidFill>
                          <a:latin typeface="Aptos Display" panose="020B0004020202020204" pitchFamily="34" charset="0"/>
                          <a:cs typeface="Aharoni"/>
                        </a:rPr>
                        <a:t>Stanmore Park </a:t>
                      </a:r>
                    </a:p>
                    <a:p>
                      <a:pPr algn="ctr"/>
                      <a:r>
                        <a:rPr lang="nb-NO" sz="1200">
                          <a:latin typeface="Aptos Display" panose="020B0004020202020204" pitchFamily="34" charset="0"/>
                        </a:rPr>
                        <a:t>William Drive, Stanmore, </a:t>
                      </a:r>
                    </a:p>
                    <a:p>
                      <a:pPr algn="ctr"/>
                      <a:r>
                        <a:rPr lang="nb-NO" sz="1200">
                          <a:latin typeface="Aptos Display" panose="020B0004020202020204" pitchFamily="34" charset="0"/>
                        </a:rPr>
                        <a:t>HA7 4FZ.</a:t>
                      </a:r>
                    </a:p>
                    <a:p>
                      <a:pPr algn="ctr"/>
                      <a:r>
                        <a:rPr lang="nb-NO" sz="1200">
                          <a:latin typeface="Aptos Display" panose="020B0004020202020204" pitchFamily="34" charset="0"/>
                        </a:rPr>
                        <a:t>020 8736 6480</a:t>
                      </a:r>
                    </a:p>
                    <a:p>
                      <a:pPr algn="ctr"/>
                      <a:endParaRPr lang="en-GB" sz="1200">
                        <a:latin typeface="Aptos Display" panose="020B00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200" b="0">
                        <a:latin typeface="Aptos Display" panose="020B0004020202020204" pitchFamily="34" charset="0"/>
                      </a:endParaRPr>
                    </a:p>
                    <a:p>
                      <a:pPr algn="ctr"/>
                      <a:endParaRPr lang="en-GB" sz="1200" b="1">
                        <a:solidFill>
                          <a:schemeClr val="tx1"/>
                        </a:solidFill>
                        <a:latin typeface="Aptos Display" panose="020B0004020202020204" pitchFamily="34" charset="0"/>
                      </a:endParaRPr>
                    </a:p>
                    <a:p>
                      <a:pPr algn="ctr"/>
                      <a:endParaRPr lang="en-GB" sz="1200" b="1">
                        <a:solidFill>
                          <a:schemeClr val="tx1"/>
                        </a:solidFill>
                        <a:latin typeface="Aptos Display" panose="020B0004020202020204" pitchFamily="34" charset="0"/>
                      </a:endParaRPr>
                    </a:p>
                    <a:p>
                      <a:pPr algn="ctr"/>
                      <a:r>
                        <a:rPr lang="en-GB" sz="1200" b="1">
                          <a:solidFill>
                            <a:schemeClr val="accent1">
                              <a:lumMod val="60000"/>
                              <a:lumOff val="40000"/>
                            </a:schemeClr>
                          </a:solidFill>
                          <a:latin typeface="Aptos Display" panose="020B0004020202020204" pitchFamily="34" charset="0"/>
                        </a:rPr>
                        <a:t>BANK HOLIDAY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chemeClr val="accent1">
                            <a:lumMod val="60000"/>
                            <a:lumOff val="40000"/>
                          </a:schemeClr>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accent1">
                              <a:lumMod val="60000"/>
                              <a:lumOff val="40000"/>
                            </a:schemeClr>
                          </a:solidFill>
                          <a:effectLst/>
                          <a:uLnTx/>
                          <a:uFillTx/>
                          <a:latin typeface="Aptos Display" panose="020B0004020202020204" pitchFamily="34" charset="0"/>
                          <a:ea typeface="+mn-ea"/>
                          <a:cs typeface="+mn-cs"/>
                        </a:rPr>
                        <a:t>PLANNING DAY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accent1">
                              <a:lumMod val="60000"/>
                              <a:lumOff val="40000"/>
                            </a:schemeClr>
                          </a:solidFill>
                          <a:effectLst/>
                          <a:uLnTx/>
                          <a:uFillTx/>
                          <a:latin typeface="Aptos Display" panose="020B0004020202020204" pitchFamily="34" charset="0"/>
                          <a:ea typeface="+mn-ea"/>
                          <a:cs typeface="+mn-cs"/>
                        </a:rPr>
                        <a:t>The team are busy planning all of the fun activities and events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accent1">
                              <a:lumMod val="60000"/>
                              <a:lumOff val="40000"/>
                            </a:schemeClr>
                          </a:solidFill>
                          <a:effectLst/>
                          <a:uLnTx/>
                          <a:uFillTx/>
                          <a:latin typeface="Aptos Display" panose="020B0004020202020204" pitchFamily="34" charset="0"/>
                          <a:ea typeface="+mn-ea"/>
                          <a:cs typeface="+mn-cs"/>
                        </a:rPr>
                        <a:t>We look forward to seeing you over the next term!</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4F81BD"/>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4F81BD"/>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4F81BD"/>
                          </a:solidFill>
                          <a:effectLst/>
                          <a:uLnTx/>
                          <a:uFillTx/>
                          <a:latin typeface="Aptos Display" panose="020B0004020202020204" pitchFamily="34" charset="0"/>
                          <a:ea typeface="+mn-ea"/>
                          <a:cs typeface="+mn-cs"/>
                        </a:rPr>
                        <a:t>STAFF TRAINING DAY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a:latin typeface="Aptos Display" panose="020B00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1">
                        <a:solidFill>
                          <a:srgbClr val="00B050"/>
                        </a:solidFill>
                        <a:latin typeface="Aptos Display"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1">
                        <a:solidFill>
                          <a:srgbClr val="00B050"/>
                        </a:solidFill>
                        <a:latin typeface="Aptos Display"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1">
                        <a:solidFill>
                          <a:srgbClr val="00B050"/>
                        </a:solidFill>
                        <a:latin typeface="Aptos Display"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1">
                        <a:solidFill>
                          <a:srgbClr val="00B050"/>
                        </a:solidFill>
                        <a:latin typeface="Aptos Display"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a:solidFill>
                            <a:srgbClr val="00B050"/>
                          </a:solidFill>
                          <a:latin typeface="Aptos Display" panose="020B0004020202020204" pitchFamily="34" charset="0"/>
                        </a:rPr>
                        <a:t>Partner Service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1" dirty="0">
                        <a:solidFill>
                          <a:srgbClr val="7030A0"/>
                        </a:solidFill>
                        <a:latin typeface="Aptos Display" panose="020B00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8582029"/>
                  </a:ext>
                </a:extLst>
              </a:tr>
            </a:tbl>
          </a:graphicData>
        </a:graphic>
      </p:graphicFrame>
      <p:sp>
        <p:nvSpPr>
          <p:cNvPr id="2" name="TextBox 1">
            <a:extLst>
              <a:ext uri="{FF2B5EF4-FFF2-40B4-BE49-F238E27FC236}">
                <a16:creationId xmlns:a16="http://schemas.microsoft.com/office/drawing/2014/main" id="{FB5AF662-DFAC-6A2B-8729-6AA090BDD0F4}"/>
              </a:ext>
            </a:extLst>
          </p:cNvPr>
          <p:cNvSpPr txBox="1"/>
          <p:nvPr/>
        </p:nvSpPr>
        <p:spPr>
          <a:xfrm>
            <a:off x="173736" y="17663"/>
            <a:ext cx="8856984" cy="461665"/>
          </a:xfrm>
          <a:prstGeom prst="rect">
            <a:avLst/>
          </a:prstGeom>
          <a:noFill/>
        </p:spPr>
        <p:txBody>
          <a:bodyPr wrap="square" rtlCol="0">
            <a:spAutoFit/>
          </a:bodyPr>
          <a:lstStyle/>
          <a:p>
            <a:pPr algn="ctr"/>
            <a:r>
              <a:rPr lang="en-GB" sz="2400" b="1">
                <a:solidFill>
                  <a:schemeClr val="accent4"/>
                </a:solidFill>
              </a:rPr>
              <a:t>Best Start In Life Family Hub East and network delivery sites</a:t>
            </a:r>
            <a:r>
              <a:rPr lang="en-GB" sz="2400" b="1"/>
              <a:t>  </a:t>
            </a:r>
          </a:p>
        </p:txBody>
      </p:sp>
    </p:spTree>
    <p:extLst>
      <p:ext uri="{BB962C8B-B14F-4D97-AF65-F5344CB8AC3E}">
        <p14:creationId xmlns:p14="http://schemas.microsoft.com/office/powerpoint/2010/main" val="1275042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C1F8ADE-8B9D-BFCE-8122-B16147778495}"/>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58223DE3-111D-82A6-DAC1-1EB1CABE84E4}"/>
              </a:ext>
            </a:extLst>
          </p:cNvPr>
          <p:cNvGraphicFramePr>
            <a:graphicFrameLocks noGrp="1"/>
          </p:cNvGraphicFramePr>
          <p:nvPr>
            <p:extLst>
              <p:ext uri="{D42A27DB-BD31-4B8C-83A1-F6EECF244321}">
                <p14:modId xmlns:p14="http://schemas.microsoft.com/office/powerpoint/2010/main" val="1110305685"/>
              </p:ext>
            </p:extLst>
          </p:nvPr>
        </p:nvGraphicFramePr>
        <p:xfrm>
          <a:off x="143508" y="802602"/>
          <a:ext cx="8856984" cy="3080531"/>
        </p:xfrm>
        <a:graphic>
          <a:graphicData uri="http://schemas.openxmlformats.org/drawingml/2006/table">
            <a:tbl>
              <a:tblPr firstRow="1" bandRow="1">
                <a:tableStyleId>{5C22544A-7EE6-4342-B048-85BDC9FD1C3A}</a:tableStyleId>
              </a:tblPr>
              <a:tblGrid>
                <a:gridCol w="1091221">
                  <a:extLst>
                    <a:ext uri="{9D8B030D-6E8A-4147-A177-3AD203B41FA5}">
                      <a16:colId xmlns:a16="http://schemas.microsoft.com/office/drawing/2014/main" val="20000"/>
                    </a:ext>
                  </a:extLst>
                </a:gridCol>
                <a:gridCol w="1517615">
                  <a:extLst>
                    <a:ext uri="{9D8B030D-6E8A-4147-A177-3AD203B41FA5}">
                      <a16:colId xmlns:a16="http://schemas.microsoft.com/office/drawing/2014/main" val="20001"/>
                    </a:ext>
                  </a:extLst>
                </a:gridCol>
                <a:gridCol w="1576794">
                  <a:extLst>
                    <a:ext uri="{9D8B030D-6E8A-4147-A177-3AD203B41FA5}">
                      <a16:colId xmlns:a16="http://schemas.microsoft.com/office/drawing/2014/main" val="20002"/>
                    </a:ext>
                  </a:extLst>
                </a:gridCol>
                <a:gridCol w="1647018">
                  <a:extLst>
                    <a:ext uri="{9D8B030D-6E8A-4147-A177-3AD203B41FA5}">
                      <a16:colId xmlns:a16="http://schemas.microsoft.com/office/drawing/2014/main" val="20003"/>
                    </a:ext>
                  </a:extLst>
                </a:gridCol>
                <a:gridCol w="1549356">
                  <a:extLst>
                    <a:ext uri="{9D8B030D-6E8A-4147-A177-3AD203B41FA5}">
                      <a16:colId xmlns:a16="http://schemas.microsoft.com/office/drawing/2014/main" val="20004"/>
                    </a:ext>
                  </a:extLst>
                </a:gridCol>
                <a:gridCol w="1474980">
                  <a:extLst>
                    <a:ext uri="{9D8B030D-6E8A-4147-A177-3AD203B41FA5}">
                      <a16:colId xmlns:a16="http://schemas.microsoft.com/office/drawing/2014/main" val="20005"/>
                    </a:ext>
                  </a:extLst>
                </a:gridCol>
              </a:tblGrid>
              <a:tr h="389528">
                <a:tc>
                  <a:txBody>
                    <a:bodyPr/>
                    <a:lstStyle/>
                    <a:p>
                      <a:pPr algn="ctr"/>
                      <a:r>
                        <a:rPr lang="en-GB" sz="1200">
                          <a:solidFill>
                            <a:schemeClr val="tx1"/>
                          </a:solidFill>
                          <a:latin typeface="Aptos Display" panose="020B0004020202020204" pitchFamily="34" charset="0"/>
                        </a:rPr>
                        <a:t>Venues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Monday 31 August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Tuesday 01 September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Wednesday 02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Thursday 03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r>
                        <a:rPr lang="en-GB" sz="1200" b="1">
                          <a:solidFill>
                            <a:schemeClr val="tx1"/>
                          </a:solidFill>
                          <a:latin typeface="Aptos Display" panose="020B0004020202020204" pitchFamily="34" charset="0"/>
                        </a:rPr>
                        <a:t>Friday 04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 2026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0"/>
                  </a:ext>
                </a:extLst>
              </a:tr>
              <a:tr h="1326915">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accent4"/>
                          </a:solidFill>
                          <a:effectLst/>
                          <a:uLnTx/>
                          <a:uFillTx/>
                          <a:latin typeface="Aptos Display" panose="020B0004020202020204" pitchFamily="34" charset="0"/>
                          <a:ea typeface="+mn-ea"/>
                          <a:cs typeface="Aharoni"/>
                        </a:rPr>
                        <a:t>Family Hub Central - Hillview</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chemeClr val="accent4"/>
                        </a:solidFill>
                        <a:effectLst/>
                        <a:uLnTx/>
                        <a:uFillTx/>
                        <a:latin typeface="Aptos Display" panose="020B0004020202020204" pitchFamily="34" charset="0"/>
                        <a:ea typeface="+mn-ea"/>
                        <a:cs typeface="Aharon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2 Grange Road, South Harrow, HA2 0LW</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020 8422 4692</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endParaRPr lang="en-GB" sz="1200" b="0">
                        <a:latin typeface="Aptos Display" panose="020B0004020202020204" pitchFamily="34" charset="0"/>
                      </a:endParaRPr>
                    </a:p>
                    <a:p>
                      <a:pPr algn="ctr"/>
                      <a:endParaRPr lang="en-GB" sz="1200" b="0">
                        <a:latin typeface="Aptos Display" panose="020B0004020202020204" pitchFamily="34" charset="0"/>
                      </a:endParaRPr>
                    </a:p>
                    <a:p>
                      <a:pPr algn="ctr"/>
                      <a:endParaRPr lang="en-GB" sz="1200" b="1">
                        <a:solidFill>
                          <a:schemeClr val="tx1"/>
                        </a:solidFill>
                        <a:latin typeface="Aptos Display" panose="020B0004020202020204" pitchFamily="34" charset="0"/>
                      </a:endParaRPr>
                    </a:p>
                    <a:p>
                      <a:pPr algn="ctr"/>
                      <a:endParaRPr lang="en-GB" sz="1200" b="1">
                        <a:solidFill>
                          <a:schemeClr val="tx1"/>
                        </a:solidFill>
                        <a:latin typeface="Aptos Display" panose="020B0004020202020204" pitchFamily="34" charset="0"/>
                      </a:endParaRPr>
                    </a:p>
                    <a:p>
                      <a:pPr algn="ctr"/>
                      <a:endParaRPr lang="en-GB" sz="1200" b="1">
                        <a:solidFill>
                          <a:schemeClr val="tx1"/>
                        </a:solidFill>
                        <a:latin typeface="Aptos Display" panose="020B0004020202020204" pitchFamily="34" charset="0"/>
                      </a:endParaRPr>
                    </a:p>
                    <a:p>
                      <a:pPr algn="ctr"/>
                      <a:endParaRPr lang="en-GB" sz="1200" b="1">
                        <a:solidFill>
                          <a:schemeClr val="tx1"/>
                        </a:solidFill>
                        <a:latin typeface="Aptos Display" panose="020B0004020202020204" pitchFamily="34" charset="0"/>
                      </a:endParaRPr>
                    </a:p>
                    <a:p>
                      <a:pPr algn="ctr"/>
                      <a:r>
                        <a:rPr lang="en-GB" sz="1200" b="1">
                          <a:solidFill>
                            <a:schemeClr val="accent1">
                              <a:lumMod val="60000"/>
                              <a:lumOff val="40000"/>
                            </a:schemeClr>
                          </a:solidFill>
                          <a:latin typeface="Aptos Display" panose="020B0004020202020204" pitchFamily="34" charset="0"/>
                        </a:rPr>
                        <a:t>BANK HOLIDAY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7030A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7030A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chemeClr val="accent1">
                            <a:lumMod val="60000"/>
                            <a:lumOff val="40000"/>
                          </a:schemeClr>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accent1">
                              <a:lumMod val="60000"/>
                              <a:lumOff val="40000"/>
                            </a:schemeClr>
                          </a:solidFill>
                          <a:effectLst/>
                          <a:uLnTx/>
                          <a:uFillTx/>
                          <a:latin typeface="Aptos Display" panose="020B0004020202020204" pitchFamily="34" charset="0"/>
                          <a:ea typeface="+mn-ea"/>
                          <a:cs typeface="+mn-cs"/>
                        </a:rPr>
                        <a:t>PLANNING DAY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chemeClr val="accent1">
                            <a:lumMod val="60000"/>
                            <a:lumOff val="40000"/>
                          </a:schemeClr>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accent1">
                              <a:lumMod val="60000"/>
                              <a:lumOff val="40000"/>
                            </a:schemeClr>
                          </a:solidFill>
                          <a:effectLst/>
                          <a:uLnTx/>
                          <a:uFillTx/>
                          <a:latin typeface="Aptos Display" panose="020B0004020202020204" pitchFamily="34" charset="0"/>
                          <a:ea typeface="+mn-ea"/>
                          <a:cs typeface="+mn-cs"/>
                        </a:rPr>
                        <a:t>The team are busy planning all of the fun activities and events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accent1">
                              <a:lumMod val="60000"/>
                              <a:lumOff val="40000"/>
                            </a:schemeClr>
                          </a:solidFill>
                          <a:effectLst/>
                          <a:uLnTx/>
                          <a:uFillTx/>
                          <a:latin typeface="Aptos Display" panose="020B0004020202020204" pitchFamily="34" charset="0"/>
                          <a:ea typeface="+mn-ea"/>
                          <a:cs typeface="+mn-cs"/>
                        </a:rPr>
                        <a:t>We look forward to seeing you over the next term!</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7030A0"/>
                        </a:solidFill>
                        <a:effectLst/>
                        <a:uLnTx/>
                        <a:uFillTx/>
                        <a:latin typeface="Aptos Display" panose="020B0004020202020204" pitchFamily="34" charset="0"/>
                        <a:ea typeface="+mn-ea"/>
                        <a:cs typeface="+mn-cs"/>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chemeClr val="tx1"/>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chemeClr val="tx1"/>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chemeClr val="tx1"/>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accent1"/>
                          </a:solidFill>
                          <a:effectLst/>
                          <a:uLnTx/>
                          <a:uFillTx/>
                          <a:latin typeface="Aptos Display" panose="020B0004020202020204" pitchFamily="34" charset="0"/>
                          <a:ea typeface="+mn-ea"/>
                          <a:cs typeface="+mn-cs"/>
                        </a:rPr>
                        <a:t>STAFF TRAINING DAY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200" b="0" kern="1200" dirty="0">
                          <a:solidFill>
                            <a:schemeClr val="dk1"/>
                          </a:solidFill>
                          <a:latin typeface="Aptos Display" panose="020B0004020202020204" pitchFamily="34" charset="0"/>
                          <a:ea typeface="+mn-ea"/>
                          <a:cs typeface="+mn-cs"/>
                        </a:rPr>
                        <a:t>9.30 – 11am</a:t>
                      </a:r>
                      <a:endParaRPr lang="en-GB" sz="1200" b="1" kern="1200" dirty="0">
                        <a:solidFill>
                          <a:schemeClr val="dk1"/>
                        </a:solidFill>
                        <a:latin typeface="Aptos Display" panose="020B0004020202020204" pitchFamily="34" charset="0"/>
                        <a:ea typeface="+mn-ea"/>
                        <a:cs typeface="+mn-cs"/>
                      </a:endParaRPr>
                    </a:p>
                    <a:p>
                      <a:pPr algn="ctr"/>
                      <a:r>
                        <a:rPr lang="en-GB" sz="1200" b="1" kern="1200" dirty="0">
                          <a:solidFill>
                            <a:schemeClr val="accent4"/>
                          </a:solidFill>
                          <a:latin typeface="Aptos Display" panose="020B0004020202020204" pitchFamily="34" charset="0"/>
                          <a:ea typeface="+mn-ea"/>
                          <a:cs typeface="+mn-cs"/>
                        </a:rPr>
                        <a:t>Learning through play</a:t>
                      </a:r>
                      <a:endParaRPr lang="en-GB" sz="1200" b="1" kern="1200" dirty="0">
                        <a:solidFill>
                          <a:srgbClr val="FF0000"/>
                        </a:solidFill>
                        <a:latin typeface="Aptos Display" panose="020B0004020202020204" pitchFamily="34" charset="0"/>
                        <a:ea typeface="+mn-ea"/>
                        <a:cs typeface="+mn-cs"/>
                      </a:endParaRPr>
                    </a:p>
                    <a:p>
                      <a:pPr algn="ctr"/>
                      <a:r>
                        <a:rPr lang="en-GB" sz="1200" b="0" kern="1200" dirty="0">
                          <a:solidFill>
                            <a:schemeClr val="dk1"/>
                          </a:solidFill>
                          <a:latin typeface="Aptos Display" panose="020B0004020202020204" pitchFamily="34" charset="0"/>
                          <a:ea typeface="+mn-ea"/>
                          <a:cs typeface="+mn-cs"/>
                        </a:rPr>
                        <a:t>Birth - 5 years</a:t>
                      </a:r>
                    </a:p>
                    <a:p>
                      <a:pPr algn="ctr"/>
                      <a:r>
                        <a:rPr lang="en-GB" sz="1200" b="0" kern="1200" dirty="0">
                          <a:solidFill>
                            <a:schemeClr val="dk1"/>
                          </a:solidFill>
                          <a:latin typeface="Aptos Display" panose="020B0004020202020204" pitchFamily="34" charset="0"/>
                          <a:ea typeface="+mn-ea"/>
                          <a:cs typeface="+mn-cs"/>
                        </a:rPr>
                        <a:t>Drop in </a:t>
                      </a:r>
                      <a:endParaRPr lang="en-GB" sz="1200" b="1" kern="1200" dirty="0">
                        <a:solidFill>
                          <a:srgbClr val="7030A0"/>
                        </a:solidFill>
                        <a:latin typeface="Aptos Display" panose="020B0004020202020204" pitchFamily="34" charset="0"/>
                        <a:ea typeface="+mn-ea"/>
                        <a:cs typeface="+mn-cs"/>
                      </a:endParaRPr>
                    </a:p>
                    <a:p>
                      <a:pPr algn="ctr"/>
                      <a:endParaRPr lang="en-GB" sz="1200" b="1" kern="1200" dirty="0">
                        <a:solidFill>
                          <a:srgbClr val="7030A0"/>
                        </a:solidFill>
                        <a:latin typeface="Aptos Display" panose="020B0004020202020204" pitchFamily="34" charset="0"/>
                        <a:ea typeface="+mn-ea"/>
                        <a:cs typeface="+mn-cs"/>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200" b="0" dirty="0">
                        <a:solidFill>
                          <a:schemeClr val="tx1"/>
                        </a:solidFill>
                        <a:highlight>
                          <a:srgbClr val="00FF00"/>
                        </a:highlight>
                        <a:latin typeface="Aptos Display" panose="020B0004020202020204" pitchFamily="34" charset="0"/>
                      </a:endParaRPr>
                    </a:p>
                    <a:p>
                      <a:pPr algn="ctr"/>
                      <a:r>
                        <a:rPr lang="en-GB" sz="1200" b="0" dirty="0">
                          <a:solidFill>
                            <a:schemeClr val="tx1"/>
                          </a:solidFill>
                          <a:latin typeface="Aptos Display" panose="020B0004020202020204" pitchFamily="34" charset="0"/>
                        </a:rPr>
                        <a:t>10 - 11am</a:t>
                      </a:r>
                    </a:p>
                    <a:p>
                      <a:pPr algn="ctr"/>
                      <a:r>
                        <a:rPr lang="en-GB" sz="1200" b="1" dirty="0">
                          <a:solidFill>
                            <a:schemeClr val="accent4"/>
                          </a:solidFill>
                          <a:latin typeface="Aptos Display" panose="020B0004020202020204" pitchFamily="34" charset="0"/>
                        </a:rPr>
                        <a:t>Talk and Play </a:t>
                      </a:r>
                    </a:p>
                    <a:p>
                      <a:pPr algn="ctr"/>
                      <a:r>
                        <a:rPr lang="en-GB" sz="1200" b="0" dirty="0">
                          <a:solidFill>
                            <a:schemeClr val="tx1"/>
                          </a:solidFill>
                          <a:latin typeface="Aptos Display" panose="020B0004020202020204" pitchFamily="34" charset="0"/>
                        </a:rPr>
                        <a:t>18 months +</a:t>
                      </a:r>
                    </a:p>
                    <a:p>
                      <a:pPr algn="ctr"/>
                      <a:r>
                        <a:rPr lang="en-GB" sz="1200" b="0" dirty="0">
                          <a:solidFill>
                            <a:schemeClr val="tx1"/>
                          </a:solidFill>
                          <a:latin typeface="Aptos Display" panose="020B0004020202020204" pitchFamily="34" charset="0"/>
                        </a:rPr>
                        <a:t>Drop in</a:t>
                      </a:r>
                    </a:p>
                    <a:p>
                      <a:pPr algn="ctr"/>
                      <a:endParaRPr lang="en-GB" sz="1200" b="1" dirty="0">
                        <a:solidFill>
                          <a:srgbClr val="7030A0"/>
                        </a:solidFill>
                        <a:latin typeface="Aptos Display" panose="020B0004020202020204" pitchFamily="34" charset="0"/>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296416">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endParaRPr lang="en-GB" sz="1200" b="1" kern="1200">
                        <a:solidFill>
                          <a:srgbClr val="7030A0"/>
                        </a:solidFill>
                        <a:latin typeface="Aptos Display" panose="020B0004020202020204" pitchFamily="34" charset="0"/>
                        <a:ea typeface="+mn-ea"/>
                        <a:cs typeface="+mn-cs"/>
                      </a:endParaRPr>
                    </a:p>
                    <a:p>
                      <a:pPr algn="ctr"/>
                      <a:endParaRPr lang="en-GB" sz="1200" b="1" kern="1200">
                        <a:solidFill>
                          <a:srgbClr val="7030A0"/>
                        </a:solidFill>
                        <a:latin typeface="Aptos Display" panose="020B0004020202020204" pitchFamily="34" charset="0"/>
                        <a:ea typeface="+mn-ea"/>
                        <a:cs typeface="+mn-cs"/>
                      </a:endParaRPr>
                    </a:p>
                    <a:p>
                      <a:pPr algn="ctr"/>
                      <a:r>
                        <a:rPr lang="en-GB" sz="1200" b="1" kern="1200">
                          <a:solidFill>
                            <a:srgbClr val="00B050"/>
                          </a:solidFill>
                          <a:latin typeface="Aptos Display" panose="020B0004020202020204" pitchFamily="34" charset="0"/>
                          <a:ea typeface="+mn-ea"/>
                          <a:cs typeface="+mn-cs"/>
                        </a:rPr>
                        <a:t>Portage</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200" b="0" dirty="0">
                        <a:solidFill>
                          <a:schemeClr val="tx1"/>
                        </a:solidFill>
                        <a:latin typeface="Aptos Display" panose="020B0004020202020204" pitchFamily="34" charset="0"/>
                      </a:endParaRPr>
                    </a:p>
                    <a:p>
                      <a:pPr algn="ctr"/>
                      <a:r>
                        <a:rPr lang="en-GB" sz="1200" b="1" dirty="0">
                          <a:solidFill>
                            <a:srgbClr val="00B050"/>
                          </a:solidFill>
                          <a:latin typeface="Aptos Display" panose="020B0004020202020204" pitchFamily="34" charset="0"/>
                        </a:rPr>
                        <a:t>Blossom baby massage </a:t>
                      </a:r>
                    </a:p>
                    <a:p>
                      <a:pPr algn="ctr"/>
                      <a:endParaRPr lang="en-GB" sz="1200" b="0" dirty="0">
                        <a:solidFill>
                          <a:schemeClr val="tx1"/>
                        </a:solidFill>
                        <a:latin typeface="Aptos Display" panose="020B0004020202020204" pitchFamily="34" charset="0"/>
                      </a:endParaRPr>
                    </a:p>
                    <a:p>
                      <a:pPr algn="ctr"/>
                      <a:r>
                        <a:rPr lang="en-GB" sz="1200" b="0" dirty="0">
                          <a:solidFill>
                            <a:schemeClr val="tx1"/>
                          </a:solidFill>
                          <a:latin typeface="Aptos Display" panose="020B0004020202020204" pitchFamily="34" charset="0"/>
                        </a:rPr>
                        <a:t>Booking required </a:t>
                      </a:r>
                      <a:endParaRPr lang="en-GB" dirty="0"/>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67627336"/>
                  </a:ext>
                </a:extLst>
              </a:tr>
            </a:tbl>
          </a:graphicData>
        </a:graphic>
      </p:graphicFrame>
      <p:sp>
        <p:nvSpPr>
          <p:cNvPr id="2" name="TextBox 1">
            <a:extLst>
              <a:ext uri="{FF2B5EF4-FFF2-40B4-BE49-F238E27FC236}">
                <a16:creationId xmlns:a16="http://schemas.microsoft.com/office/drawing/2014/main" id="{35E0BB3D-0CF7-3609-3F0E-00BB4A509238}"/>
              </a:ext>
            </a:extLst>
          </p:cNvPr>
          <p:cNvSpPr txBox="1"/>
          <p:nvPr/>
        </p:nvSpPr>
        <p:spPr>
          <a:xfrm>
            <a:off x="1893060" y="241842"/>
            <a:ext cx="5608320" cy="461665"/>
          </a:xfrm>
          <a:prstGeom prst="rect">
            <a:avLst/>
          </a:prstGeom>
          <a:noFill/>
        </p:spPr>
        <p:txBody>
          <a:bodyPr wrap="square" rtlCol="0">
            <a:spAutoFit/>
          </a:bodyPr>
          <a:lstStyle/>
          <a:p>
            <a:pPr algn="ctr"/>
            <a:r>
              <a:rPr lang="en-GB" sz="2400" b="1">
                <a:solidFill>
                  <a:schemeClr val="accent4"/>
                </a:solidFill>
              </a:rPr>
              <a:t>Best Start In Life Family Hub Central  </a:t>
            </a:r>
          </a:p>
        </p:txBody>
      </p:sp>
    </p:spTree>
    <p:extLst>
      <p:ext uri="{BB962C8B-B14F-4D97-AF65-F5344CB8AC3E}">
        <p14:creationId xmlns:p14="http://schemas.microsoft.com/office/powerpoint/2010/main" val="4206582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1421595319"/>
              </p:ext>
            </p:extLst>
          </p:nvPr>
        </p:nvGraphicFramePr>
        <p:xfrm>
          <a:off x="226614" y="649224"/>
          <a:ext cx="8690772" cy="5806440"/>
        </p:xfrm>
        <a:graphic>
          <a:graphicData uri="http://schemas.openxmlformats.org/drawingml/2006/table">
            <a:tbl>
              <a:tblPr firstRow="1" bandRow="1">
                <a:tableStyleId>{5C22544A-7EE6-4342-B048-85BDC9FD1C3A}</a:tableStyleId>
              </a:tblPr>
              <a:tblGrid>
                <a:gridCol w="1001880">
                  <a:extLst>
                    <a:ext uri="{9D8B030D-6E8A-4147-A177-3AD203B41FA5}">
                      <a16:colId xmlns:a16="http://schemas.microsoft.com/office/drawing/2014/main" val="20000"/>
                    </a:ext>
                  </a:extLst>
                </a:gridCol>
                <a:gridCol w="1547990">
                  <a:extLst>
                    <a:ext uri="{9D8B030D-6E8A-4147-A177-3AD203B41FA5}">
                      <a16:colId xmlns:a16="http://schemas.microsoft.com/office/drawing/2014/main" val="20001"/>
                    </a:ext>
                  </a:extLst>
                </a:gridCol>
                <a:gridCol w="1485242">
                  <a:extLst>
                    <a:ext uri="{9D8B030D-6E8A-4147-A177-3AD203B41FA5}">
                      <a16:colId xmlns:a16="http://schemas.microsoft.com/office/drawing/2014/main" val="20002"/>
                    </a:ext>
                  </a:extLst>
                </a:gridCol>
                <a:gridCol w="1657699">
                  <a:extLst>
                    <a:ext uri="{9D8B030D-6E8A-4147-A177-3AD203B41FA5}">
                      <a16:colId xmlns:a16="http://schemas.microsoft.com/office/drawing/2014/main" val="20003"/>
                    </a:ext>
                  </a:extLst>
                </a:gridCol>
                <a:gridCol w="1563571">
                  <a:extLst>
                    <a:ext uri="{9D8B030D-6E8A-4147-A177-3AD203B41FA5}">
                      <a16:colId xmlns:a16="http://schemas.microsoft.com/office/drawing/2014/main" val="20004"/>
                    </a:ext>
                  </a:extLst>
                </a:gridCol>
                <a:gridCol w="1434390">
                  <a:extLst>
                    <a:ext uri="{9D8B030D-6E8A-4147-A177-3AD203B41FA5}">
                      <a16:colId xmlns:a16="http://schemas.microsoft.com/office/drawing/2014/main" val="20005"/>
                    </a:ext>
                  </a:extLst>
                </a:gridCol>
              </a:tblGrid>
              <a:tr h="359260">
                <a:tc>
                  <a:txBody>
                    <a:bodyPr/>
                    <a:lstStyle/>
                    <a:p>
                      <a:pPr algn="ctr"/>
                      <a:r>
                        <a:rPr lang="en-GB" sz="1200">
                          <a:solidFill>
                            <a:schemeClr val="tx1"/>
                          </a:solidFill>
                          <a:latin typeface="Aptos Display" panose="020B0004020202020204" pitchFamily="34" charset="0"/>
                        </a:rPr>
                        <a:t>Venues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Monday 31 August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Tuesday 01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Wednesday 02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Thursday 03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r>
                        <a:rPr lang="en-GB" sz="1200" b="1">
                          <a:solidFill>
                            <a:schemeClr val="tx1"/>
                          </a:solidFill>
                          <a:latin typeface="Aptos Display" panose="020B0004020202020204" pitchFamily="34" charset="0"/>
                        </a:rPr>
                        <a:t>Friday 04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 2026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0"/>
                  </a:ext>
                </a:extLst>
              </a:tr>
              <a:tr h="181965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accent4"/>
                          </a:solidFill>
                          <a:effectLst/>
                          <a:uLnTx/>
                          <a:uFillTx/>
                          <a:latin typeface="Aptos Display" panose="020B0004020202020204" pitchFamily="34" charset="0"/>
                          <a:ea typeface="+mn-ea"/>
                          <a:cs typeface="Aharoni"/>
                        </a:rPr>
                        <a:t>Best Start in Life Family Hub Cedars </a:t>
                      </a:r>
                      <a:r>
                        <a:rPr kumimoji="0" lang="en-GB" sz="1200" b="1" i="0" u="none" strike="noStrike" kern="1200" cap="none" spc="0" normalizeH="0" baseline="0" noProof="0">
                          <a:ln>
                            <a:noFill/>
                          </a:ln>
                          <a:solidFill>
                            <a:prstClr val="black"/>
                          </a:solidFill>
                          <a:effectLst/>
                          <a:uLnTx/>
                          <a:uFillTx/>
                          <a:latin typeface="Aptos Display" panose="020B0004020202020204" pitchFamily="34" charset="0"/>
                          <a:ea typeface="+mn-ea"/>
                          <a:cs typeface="Aharoni"/>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Whittlesea Road, Harrow, HA3 6LS.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020 8736 6222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200" b="0">
                        <a:latin typeface="Aptos Display" panose="020B0004020202020204" pitchFamily="34" charset="0"/>
                      </a:endParaRPr>
                    </a:p>
                    <a:p>
                      <a:pPr algn="ctr"/>
                      <a:endParaRPr lang="en-GB" sz="1200" b="1">
                        <a:solidFill>
                          <a:schemeClr val="tx1"/>
                        </a:solidFill>
                        <a:latin typeface="Aptos Display" panose="020B0004020202020204" pitchFamily="34" charset="0"/>
                      </a:endParaRPr>
                    </a:p>
                    <a:p>
                      <a:pPr algn="ctr"/>
                      <a:endParaRPr lang="en-GB" sz="1200" b="1">
                        <a:solidFill>
                          <a:schemeClr val="tx1"/>
                        </a:solidFill>
                        <a:latin typeface="Aptos Display" panose="020B0004020202020204" pitchFamily="34" charset="0"/>
                      </a:endParaRPr>
                    </a:p>
                    <a:p>
                      <a:pPr algn="ctr"/>
                      <a:r>
                        <a:rPr lang="en-GB" sz="1200" b="1">
                          <a:solidFill>
                            <a:schemeClr val="accent1">
                              <a:lumMod val="60000"/>
                              <a:lumOff val="40000"/>
                            </a:schemeClr>
                          </a:solidFill>
                          <a:latin typeface="Aptos Display" panose="020B0004020202020204" pitchFamily="34" charset="0"/>
                        </a:rPr>
                        <a:t>BANK HOLIDAY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accent1">
                              <a:lumMod val="60000"/>
                              <a:lumOff val="40000"/>
                            </a:schemeClr>
                          </a:solidFill>
                          <a:effectLst/>
                          <a:uLnTx/>
                          <a:uFillTx/>
                          <a:latin typeface="Aptos Display" panose="020B0004020202020204" pitchFamily="34" charset="0"/>
                          <a:ea typeface="+mn-ea"/>
                          <a:cs typeface="+mn-cs"/>
                        </a:rPr>
                        <a:t>PLANNING DAY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accent1">
                              <a:lumMod val="60000"/>
                              <a:lumOff val="40000"/>
                            </a:schemeClr>
                          </a:solidFill>
                          <a:effectLst/>
                          <a:uLnTx/>
                          <a:uFillTx/>
                          <a:latin typeface="Aptos Display" panose="020B0004020202020204" pitchFamily="34" charset="0"/>
                          <a:ea typeface="+mn-ea"/>
                          <a:cs typeface="+mn-cs"/>
                        </a:rPr>
                        <a:t>The team are busy planning all of the fun activities and events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accent1">
                              <a:lumMod val="60000"/>
                              <a:lumOff val="40000"/>
                            </a:schemeClr>
                          </a:solidFill>
                          <a:effectLst/>
                          <a:uLnTx/>
                          <a:uFillTx/>
                          <a:latin typeface="Aptos Display" panose="020B0004020202020204" pitchFamily="34" charset="0"/>
                          <a:ea typeface="+mn-ea"/>
                          <a:cs typeface="+mn-cs"/>
                        </a:rPr>
                        <a:t>We look forward to seeing you over the next term!</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chemeClr val="accent1">
                            <a:lumMod val="40000"/>
                            <a:lumOff val="60000"/>
                          </a:schemeClr>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chemeClr val="accent1">
                            <a:lumMod val="40000"/>
                            <a:lumOff val="60000"/>
                          </a:schemeClr>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chemeClr val="accent1">
                            <a:lumMod val="40000"/>
                            <a:lumOff val="60000"/>
                          </a:schemeClr>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chemeClr val="accent1">
                            <a:lumMod val="40000"/>
                            <a:lumOff val="60000"/>
                          </a:schemeClr>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accent1">
                              <a:lumMod val="40000"/>
                              <a:lumOff val="60000"/>
                            </a:schemeClr>
                          </a:solidFill>
                          <a:effectLst/>
                          <a:uLnTx/>
                          <a:uFillTx/>
                          <a:latin typeface="Aptos Display" panose="020B0004020202020204" pitchFamily="34" charset="0"/>
                          <a:ea typeface="+mn-ea"/>
                          <a:cs typeface="+mn-cs"/>
                        </a:rPr>
                        <a:t>STAFF TRAINING DAY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chemeClr val="accent1">
                            <a:lumMod val="40000"/>
                            <a:lumOff val="60000"/>
                          </a:schemeClr>
                        </a:solidFill>
                        <a:effectLst/>
                        <a:uLnTx/>
                        <a:uFillTx/>
                        <a:latin typeface="Aptos Display" panose="020B0004020202020204" pitchFamily="34" charset="0"/>
                        <a:ea typeface="+mn-ea"/>
                        <a:cs typeface="+mn-cs"/>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1">
                        <a:solidFill>
                          <a:srgbClr val="7030A0"/>
                        </a:solidFill>
                        <a:latin typeface="Aptos Display" panose="020B0004020202020204" pitchFamily="34" charset="0"/>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200" b="1" dirty="0">
                          <a:solidFill>
                            <a:schemeClr val="accent4"/>
                          </a:solidFill>
                          <a:latin typeface="Aptos Display" panose="020B0004020202020204" pitchFamily="34" charset="0"/>
                        </a:rPr>
                        <a:t>Outdoor play – little adventurers </a:t>
                      </a:r>
                      <a:endParaRPr lang="en-GB" sz="1200" dirty="0">
                        <a:solidFill>
                          <a:schemeClr val="accent4"/>
                        </a:solidFill>
                        <a:latin typeface="Aptos Display" panose="020B0004020202020204" pitchFamily="34" charset="0"/>
                      </a:endParaRPr>
                    </a:p>
                    <a:p>
                      <a:pPr algn="ctr"/>
                      <a:r>
                        <a:rPr lang="en-GB" sz="1200" dirty="0">
                          <a:latin typeface="Aptos Display" panose="020B0004020202020204" pitchFamily="34" charset="0"/>
                        </a:rPr>
                        <a:t>10.30 - 11.30am</a:t>
                      </a:r>
                    </a:p>
                    <a:p>
                      <a:pPr algn="ctr"/>
                      <a:r>
                        <a:rPr lang="en-GB" sz="1200" b="0" dirty="0">
                          <a:solidFill>
                            <a:schemeClr val="tx1"/>
                          </a:solidFill>
                          <a:latin typeface="Aptos Display" panose="020B0004020202020204" pitchFamily="34" charset="0"/>
                        </a:rPr>
                        <a:t>Drop in</a:t>
                      </a:r>
                    </a:p>
                    <a:p>
                      <a:pPr algn="ctr"/>
                      <a:r>
                        <a:rPr lang="en-GB" sz="1200" b="0" dirty="0">
                          <a:solidFill>
                            <a:schemeClr val="tx1"/>
                          </a:solidFill>
                          <a:latin typeface="Aptos Display" panose="020B0004020202020204" pitchFamily="34" charset="0"/>
                        </a:rPr>
                        <a:t>Birth – 5 yrs</a:t>
                      </a:r>
                    </a:p>
                    <a:p>
                      <a:pPr algn="ctr"/>
                      <a:endParaRPr lang="en-GB" sz="1200" b="1" dirty="0">
                        <a:solidFill>
                          <a:srgbClr val="7030A0"/>
                        </a:solidFill>
                        <a:latin typeface="Aptos Display" panose="020B0004020202020204" pitchFamily="34" charset="0"/>
                      </a:endParaRPr>
                    </a:p>
                    <a:p>
                      <a:pPr algn="ctr"/>
                      <a:endParaRPr lang="en-GB" sz="1200" b="0" dirty="0">
                        <a:solidFill>
                          <a:schemeClr val="tx1"/>
                        </a:solidFill>
                        <a:latin typeface="Aptos Display" panose="020B0004020202020204" pitchFamily="34" charset="0"/>
                      </a:endParaRPr>
                    </a:p>
                    <a:p>
                      <a:pPr algn="ctr"/>
                      <a:endParaRPr lang="en-GB" sz="1200" b="1" dirty="0">
                        <a:solidFill>
                          <a:srgbClr val="7030A0"/>
                        </a:solidFill>
                        <a:latin typeface="Aptos Display" panose="020B0004020202020204" pitchFamily="34" charset="0"/>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731520">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accent4"/>
                          </a:solidFill>
                          <a:effectLst/>
                          <a:uLnTx/>
                          <a:uFillTx/>
                          <a:latin typeface="Aptos Display" panose="020B0004020202020204" pitchFamily="34" charset="0"/>
                          <a:ea typeface="+mn-ea"/>
                          <a:cs typeface="Aharoni"/>
                        </a:rPr>
                        <a:t>The Pinner Centre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Chapel Lane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Car Park, Pinner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HA5 1AA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020 8424 1460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endParaRPr lang="en-GB" sz="1200" b="0">
                        <a:latin typeface="Aptos Display" panose="020B0004020202020204" pitchFamily="34" charset="0"/>
                      </a:endParaRPr>
                    </a:p>
                    <a:p>
                      <a:pPr algn="ctr"/>
                      <a:endParaRPr lang="en-GB" sz="1200" b="1">
                        <a:solidFill>
                          <a:schemeClr val="tx1"/>
                        </a:solidFill>
                        <a:latin typeface="Aptos Display" panose="020B0004020202020204" pitchFamily="34" charset="0"/>
                      </a:endParaRPr>
                    </a:p>
                    <a:p>
                      <a:pPr algn="ctr"/>
                      <a:endParaRPr lang="en-GB" sz="1200" b="1">
                        <a:solidFill>
                          <a:schemeClr val="tx1"/>
                        </a:solidFill>
                        <a:latin typeface="Aptos Display" panose="020B0004020202020204" pitchFamily="34" charset="0"/>
                      </a:endParaRPr>
                    </a:p>
                    <a:p>
                      <a:pPr algn="ctr"/>
                      <a:r>
                        <a:rPr lang="en-GB" sz="1200" b="1">
                          <a:solidFill>
                            <a:schemeClr val="accent1">
                              <a:lumMod val="60000"/>
                              <a:lumOff val="40000"/>
                            </a:schemeClr>
                          </a:solidFill>
                          <a:latin typeface="Aptos Display" panose="020B0004020202020204" pitchFamily="34" charset="0"/>
                        </a:rPr>
                        <a:t>BANK HOLIDAY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accent1">
                              <a:lumMod val="60000"/>
                              <a:lumOff val="40000"/>
                            </a:schemeClr>
                          </a:solidFill>
                          <a:effectLst/>
                          <a:uLnTx/>
                          <a:uFillTx/>
                          <a:latin typeface="Aptos Display" panose="020B0004020202020204" pitchFamily="34" charset="0"/>
                          <a:ea typeface="+mn-ea"/>
                          <a:cs typeface="+mn-cs"/>
                        </a:rPr>
                        <a:t>PLANNING DAY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accent1">
                              <a:lumMod val="60000"/>
                              <a:lumOff val="40000"/>
                            </a:schemeClr>
                          </a:solidFill>
                          <a:effectLst/>
                          <a:uLnTx/>
                          <a:uFillTx/>
                          <a:latin typeface="Aptos Display" panose="020B0004020202020204" pitchFamily="34" charset="0"/>
                          <a:ea typeface="+mn-ea"/>
                          <a:cs typeface="+mn-cs"/>
                        </a:rPr>
                        <a:t>The team are busy planning all of the fun activities and events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accent1">
                              <a:lumMod val="60000"/>
                              <a:lumOff val="40000"/>
                            </a:schemeClr>
                          </a:solidFill>
                          <a:effectLst/>
                          <a:uLnTx/>
                          <a:uFillTx/>
                          <a:latin typeface="Aptos Display" panose="020B0004020202020204" pitchFamily="34" charset="0"/>
                          <a:ea typeface="+mn-ea"/>
                          <a:cs typeface="+mn-cs"/>
                        </a:rPr>
                        <a:t>We look forward to seeing you over the next term!</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accent1">
                              <a:lumMod val="40000"/>
                              <a:lumOff val="60000"/>
                            </a:schemeClr>
                          </a:solidFill>
                          <a:effectLst/>
                          <a:uLnTx/>
                          <a:uFillTx/>
                          <a:latin typeface="Aptos Display" panose="020B0004020202020204" pitchFamily="34"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chemeClr val="accent1">
                            <a:lumMod val="40000"/>
                            <a:lumOff val="60000"/>
                          </a:schemeClr>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chemeClr val="accent1">
                            <a:lumMod val="40000"/>
                            <a:lumOff val="60000"/>
                          </a:schemeClr>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accent1">
                              <a:lumMod val="40000"/>
                              <a:lumOff val="60000"/>
                            </a:schemeClr>
                          </a:solidFill>
                          <a:effectLst/>
                          <a:uLnTx/>
                          <a:uFillTx/>
                          <a:latin typeface="Aptos Display" panose="020B0004020202020204" pitchFamily="34" charset="0"/>
                          <a:ea typeface="+mn-ea"/>
                          <a:cs typeface="+mn-cs"/>
                        </a:rPr>
                        <a:t>STAFF TRAINING DAY</a:t>
                      </a:r>
                    </a:p>
                    <a:p>
                      <a:pPr algn="ctr"/>
                      <a:endParaRPr lang="en-GB" sz="1200" b="1">
                        <a:solidFill>
                          <a:schemeClr val="accent1">
                            <a:lumMod val="40000"/>
                            <a:lumOff val="60000"/>
                          </a:schemeClr>
                        </a:solidFill>
                        <a:latin typeface="Aptos Display" panose="020B00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dirty="0">
                          <a:latin typeface="Aptos Display" panose="020B0004020202020204" pitchFamily="34" charset="0"/>
                        </a:rPr>
                        <a:t>10 – 11.15am</a:t>
                      </a:r>
                      <a:endParaRPr lang="en-GB" sz="1200" b="1" dirty="0">
                        <a:latin typeface="Aptos Display"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dirty="0">
                          <a:solidFill>
                            <a:schemeClr val="accent4"/>
                          </a:solidFill>
                          <a:latin typeface="Aptos Display" panose="020B0004020202020204" pitchFamily="34" charset="0"/>
                        </a:rPr>
                        <a:t>PAFT Baby Group</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dirty="0">
                          <a:latin typeface="Aptos Display" panose="020B0004020202020204" pitchFamily="34" charset="0"/>
                        </a:rPr>
                        <a:t>Prenatal – Crawlers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rPr>
                        <a:t>Drop in </a:t>
                      </a:r>
                      <a:endParaRPr kumimoji="0" lang="en-GB" sz="1200" b="1" i="0" u="none" strike="noStrike" kern="1200" cap="none" spc="0" normalizeH="0" baseline="0" noProof="0" dirty="0">
                        <a:ln>
                          <a:noFill/>
                        </a:ln>
                        <a:solidFill>
                          <a:srgbClr val="7030A0"/>
                        </a:solidFill>
                        <a:effectLst/>
                        <a:uLnTx/>
                        <a:uFillTx/>
                        <a:latin typeface="Aptos Display" panose="020B0004020202020204" pitchFamily="34"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i="0" u="none" strike="noStrike" kern="1200" cap="none" spc="0" normalizeH="0" baseline="0" noProof="0" dirty="0">
                          <a:ln>
                            <a:noFill/>
                          </a:ln>
                          <a:solidFill>
                            <a:srgbClr val="7030A0"/>
                          </a:solidFill>
                          <a:effectLst/>
                          <a:uLnTx/>
                          <a:uFillTx/>
                          <a:latin typeface="Aptos Display"/>
                          <a:ea typeface="+mn-ea"/>
                          <a:cs typeface="+mn-cs"/>
                        </a:rPr>
                        <a:t>9.30</a:t>
                      </a:r>
                      <a:r>
                        <a:rPr kumimoji="0" lang="en-GB" sz="1200" b="0" i="0" u="none" strike="noStrike" kern="1200" cap="none" spc="0" normalizeH="0" baseline="0" noProof="0" dirty="0">
                          <a:ln>
                            <a:noFill/>
                          </a:ln>
                          <a:solidFill>
                            <a:srgbClr val="7030A0"/>
                          </a:solidFill>
                          <a:effectLst/>
                          <a:uLnTx/>
                          <a:uFillTx/>
                          <a:latin typeface="Aptos Display"/>
                          <a:ea typeface="+mn-ea"/>
                          <a:cs typeface="+mn-cs"/>
                        </a:rPr>
                        <a:t> – 10.45am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7030A0"/>
                          </a:solidFill>
                          <a:effectLst/>
                          <a:uLnTx/>
                          <a:uFillTx/>
                          <a:latin typeface="Aptos Display" panose="020B0004020202020204" pitchFamily="34" charset="0"/>
                          <a:ea typeface="+mn-ea"/>
                          <a:cs typeface="+mn-cs"/>
                        </a:rPr>
                        <a:t>Learning Through Play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Rising Stars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18 months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rgbClr val="7030A0"/>
                        </a:solidFill>
                        <a:effectLst/>
                        <a:uLnTx/>
                        <a:uFillTx/>
                        <a:latin typeface="Aptos Display" panose="020B0004020202020204" pitchFamily="34" charset="0"/>
                        <a:ea typeface="+mn-ea"/>
                        <a:cs typeface="+mn-cs"/>
                      </a:endParaRPr>
                    </a:p>
                    <a:p>
                      <a:pPr marL="0" marR="0" lvl="0" indent="0" algn="ctr">
                        <a:lnSpc>
                          <a:spcPct val="100000"/>
                        </a:lnSpc>
                        <a:spcBef>
                          <a:spcPts val="0"/>
                        </a:spcBef>
                        <a:spcAft>
                          <a:spcPts val="0"/>
                        </a:spcAft>
                        <a:buClrTx/>
                        <a:buSzTx/>
                        <a:buFontTx/>
                        <a:buNone/>
                      </a:pPr>
                      <a:endParaRPr lang="en-GB" sz="1200" b="1" i="0" u="none" strike="noStrike" kern="1200" cap="none" spc="0" normalizeH="0" baseline="0" noProof="0" dirty="0">
                        <a:ln>
                          <a:noFill/>
                        </a:ln>
                        <a:solidFill>
                          <a:srgbClr val="7030A0"/>
                        </a:solidFill>
                        <a:effectLst/>
                        <a:uLnTx/>
                        <a:uFillTx/>
                        <a:latin typeface="Aptos Display"/>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667512">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0">
                        <a:solidFill>
                          <a:schemeClr val="tx1"/>
                        </a:solidFill>
                        <a:latin typeface="Aptos Display" panose="020B00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rPr>
                        <a:t>1 – 2.30pm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chemeClr val="accent4"/>
                          </a:solidFill>
                          <a:effectLst/>
                          <a:uLnTx/>
                          <a:uFillTx/>
                          <a:latin typeface="Aptos Display" panose="020B0004020202020204" pitchFamily="34" charset="0"/>
                          <a:ea typeface="+mn-ea"/>
                          <a:cs typeface="+mn-cs"/>
                        </a:rPr>
                        <a:t>Toddler PAFT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rPr>
                        <a:t>12 Months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rPr>
                        <a:t>Drop in </a:t>
                      </a:r>
                      <a:endParaRPr kumimoji="0" lang="en-GB" sz="1200" b="1" i="0" u="none" strike="noStrike" kern="1200" cap="none" spc="0" normalizeH="0" baseline="0" noProof="0" dirty="0">
                        <a:ln>
                          <a:noFill/>
                        </a:ln>
                        <a:solidFill>
                          <a:srgbClr val="7030A0"/>
                        </a:solidFill>
                        <a:effectLst/>
                        <a:uLnTx/>
                        <a:uFillTx/>
                        <a:latin typeface="Aptos Display" panose="020B0004020202020204" pitchFamily="34"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GB"/>
                    </a:p>
                  </a:txBody>
                  <a:tcPr/>
                </a:tc>
                <a:extLst>
                  <a:ext uri="{0D108BD9-81ED-4DB2-BD59-A6C34878D82A}">
                    <a16:rowId xmlns:a16="http://schemas.microsoft.com/office/drawing/2014/main" val="932412723"/>
                  </a:ext>
                </a:extLst>
              </a:tr>
              <a:tr h="777240">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accent4"/>
                          </a:solidFill>
                          <a:effectLst/>
                          <a:uLnTx/>
                          <a:uFillTx/>
                          <a:latin typeface="Aptos Display" panose="020B0004020202020204" pitchFamily="34" charset="0"/>
                          <a:ea typeface="+mn-ea"/>
                          <a:cs typeface="Aharoni"/>
                        </a:rPr>
                        <a:t>Gange </a:t>
                      </a: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Aharoni"/>
                        </a:rPr>
                        <a:t> </a:t>
                      </a:r>
                      <a:endParaRPr lang="en-GB" sz="1200">
                        <a:latin typeface="Aptos Display" panose="020B0004020202020204" pitchFamily="34" charset="0"/>
                      </a:endParaRPr>
                    </a:p>
                    <a:p>
                      <a:pPr algn="ctr"/>
                      <a:r>
                        <a:rPr lang="en-GB" sz="1200">
                          <a:latin typeface="Aptos Display" panose="020B0004020202020204" pitchFamily="34" charset="0"/>
                        </a:rPr>
                        <a:t>68 Canning Road, Wealdstone, </a:t>
                      </a:r>
                    </a:p>
                    <a:p>
                      <a:pPr algn="ctr"/>
                      <a:r>
                        <a:rPr lang="en-GB" sz="1200">
                          <a:latin typeface="Aptos Display" panose="020B0004020202020204" pitchFamily="34" charset="0"/>
                        </a:rPr>
                        <a:t>HA3 7SN</a:t>
                      </a:r>
                    </a:p>
                    <a:p>
                      <a:pPr algn="ctr"/>
                      <a:r>
                        <a:rPr lang="en-GB" sz="1200">
                          <a:latin typeface="Aptos Display" panose="020B0004020202020204" pitchFamily="34" charset="0"/>
                        </a:rPr>
                        <a:t>020 8427 0134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endParaRPr lang="en-GB" sz="1200" b="0">
                        <a:latin typeface="Aptos Display" panose="020B0004020202020204" pitchFamily="34" charset="0"/>
                      </a:endParaRPr>
                    </a:p>
                    <a:p>
                      <a:pPr algn="ctr"/>
                      <a:endParaRPr lang="en-GB" sz="1200" b="1">
                        <a:solidFill>
                          <a:schemeClr val="tx1"/>
                        </a:solidFill>
                        <a:latin typeface="Aptos Display" panose="020B0004020202020204" pitchFamily="34" charset="0"/>
                      </a:endParaRPr>
                    </a:p>
                    <a:p>
                      <a:pPr algn="ctr"/>
                      <a:endParaRPr lang="en-GB" sz="1200" b="1">
                        <a:solidFill>
                          <a:schemeClr val="tx1"/>
                        </a:solidFill>
                        <a:latin typeface="Aptos Display" panose="020B0004020202020204" pitchFamily="34" charset="0"/>
                      </a:endParaRPr>
                    </a:p>
                    <a:p>
                      <a:pPr algn="ctr"/>
                      <a:r>
                        <a:rPr lang="en-GB" sz="1200" b="1">
                          <a:solidFill>
                            <a:schemeClr val="accent1">
                              <a:lumMod val="60000"/>
                              <a:lumOff val="40000"/>
                            </a:schemeClr>
                          </a:solidFill>
                          <a:latin typeface="Aptos Display" panose="020B0004020202020204" pitchFamily="34" charset="0"/>
                        </a:rPr>
                        <a:t>BANK HOLIDAY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accent1">
                              <a:lumMod val="60000"/>
                              <a:lumOff val="40000"/>
                            </a:schemeClr>
                          </a:solidFill>
                          <a:effectLst/>
                          <a:uLnTx/>
                          <a:uFillTx/>
                          <a:latin typeface="Aptos Display" panose="020B0004020202020204" pitchFamily="34" charset="0"/>
                          <a:ea typeface="+mn-ea"/>
                          <a:cs typeface="+mn-cs"/>
                        </a:rPr>
                        <a:t>PLANNING DAY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accent1">
                              <a:lumMod val="60000"/>
                              <a:lumOff val="40000"/>
                            </a:schemeClr>
                          </a:solidFill>
                          <a:effectLst/>
                          <a:uLnTx/>
                          <a:uFillTx/>
                          <a:latin typeface="Aptos Display" panose="020B0004020202020204" pitchFamily="34" charset="0"/>
                          <a:ea typeface="+mn-ea"/>
                          <a:cs typeface="+mn-cs"/>
                        </a:rPr>
                        <a:t>The team are busy planning all of the fun activities and events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accent1">
                              <a:lumMod val="60000"/>
                              <a:lumOff val="40000"/>
                            </a:schemeClr>
                          </a:solidFill>
                          <a:effectLst/>
                          <a:uLnTx/>
                          <a:uFillTx/>
                          <a:latin typeface="Aptos Display" panose="020B0004020202020204" pitchFamily="34" charset="0"/>
                          <a:ea typeface="+mn-ea"/>
                          <a:cs typeface="+mn-cs"/>
                        </a:rPr>
                        <a:t>We look forward to seeing you over the next term!</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endParaRPr lang="en-GB" sz="1200" b="1">
                        <a:solidFill>
                          <a:srgbClr val="7030A0"/>
                        </a:solidFill>
                        <a:latin typeface="Aptos Display" panose="020B0004020202020204" pitchFamily="34" charset="0"/>
                      </a:endParaRPr>
                    </a:p>
                    <a:p>
                      <a:pPr algn="ctr"/>
                      <a:endParaRPr lang="en-GB" sz="1200" b="0">
                        <a:solidFill>
                          <a:schemeClr val="tx1"/>
                        </a:solidFill>
                        <a:latin typeface="Aptos Display" panose="020B0004020202020204" pitchFamily="34" charset="0"/>
                      </a:endParaRPr>
                    </a:p>
                    <a:p>
                      <a:pPr algn="ctr"/>
                      <a:r>
                        <a:rPr lang="en-GB" sz="1200" b="1">
                          <a:solidFill>
                            <a:srgbClr val="00B050"/>
                          </a:solidFill>
                          <a:latin typeface="Aptos Display" panose="020B0004020202020204" pitchFamily="34" charset="0"/>
                        </a:rPr>
                        <a:t>Health ASQ’s </a:t>
                      </a:r>
                    </a:p>
                    <a:p>
                      <a:pPr algn="ctr"/>
                      <a:r>
                        <a:rPr lang="en-GB" sz="1200" b="1">
                          <a:solidFill>
                            <a:srgbClr val="00B050"/>
                          </a:solidFill>
                          <a:latin typeface="Aptos Display" panose="020B0004020202020204" pitchFamily="34" charset="0"/>
                        </a:rPr>
                        <a:t>Appointment only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200" b="0">
                        <a:solidFill>
                          <a:schemeClr val="tx1"/>
                        </a:solidFill>
                        <a:latin typeface="Aptos Display" panose="020B0004020202020204" pitchFamily="34" charset="0"/>
                      </a:endParaRPr>
                    </a:p>
                    <a:p>
                      <a:pPr algn="ctr"/>
                      <a:r>
                        <a:rPr lang="en-GB" sz="1200" b="0">
                          <a:solidFill>
                            <a:srgbClr val="00B050"/>
                          </a:solidFill>
                          <a:latin typeface="Aptos Display" panose="020B0004020202020204" pitchFamily="34" charset="0"/>
                        </a:rPr>
                        <a:t>9:30 - 11:30am</a:t>
                      </a:r>
                    </a:p>
                    <a:p>
                      <a:pPr algn="ctr"/>
                      <a:r>
                        <a:rPr lang="en-GB" sz="1200" b="1">
                          <a:solidFill>
                            <a:srgbClr val="00B050"/>
                          </a:solidFill>
                          <a:latin typeface="Aptos Display" panose="020B0004020202020204" pitchFamily="34" charset="0"/>
                        </a:rPr>
                        <a:t>Childminders group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endParaRPr lang="en-GB" sz="1200" b="1">
                        <a:solidFill>
                          <a:schemeClr val="tx1"/>
                        </a:solidFill>
                        <a:latin typeface="Aptos Display" panose="020B0004020202020204" pitchFamily="34" charset="0"/>
                      </a:endParaRPr>
                    </a:p>
                    <a:p>
                      <a:pPr algn="ctr"/>
                      <a:endParaRPr lang="en-GB" sz="1200" b="1">
                        <a:solidFill>
                          <a:srgbClr val="7030A0"/>
                        </a:solidFill>
                        <a:latin typeface="Aptos Display" panose="020B0004020202020204" pitchFamily="34" charset="0"/>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80864310"/>
                  </a:ext>
                </a:extLst>
              </a:tr>
              <a:tr h="777240">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 – 2.30pm </a:t>
                      </a:r>
                      <a:endParaRPr kumimoji="0" lang="en-GB" sz="1200" b="1"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8064A2"/>
                          </a:solidFill>
                          <a:effectLst/>
                          <a:uLnTx/>
                          <a:uFillTx/>
                          <a:latin typeface="Aptos Display" panose="020B0004020202020204" pitchFamily="34" charset="0"/>
                          <a:ea typeface="+mn-ea"/>
                          <a:cs typeface="+mn-cs"/>
                        </a:rPr>
                        <a:t>Sensory Baby </a:t>
                      </a:r>
                      <a:endParaRPr kumimoji="0" lang="en-GB" sz="1200" b="1" i="0" u="none" strike="noStrike" kern="1200" cap="none" spc="0" normalizeH="0" baseline="0" noProof="0" dirty="0">
                        <a:ln>
                          <a:noFill/>
                        </a:ln>
                        <a:solidFill>
                          <a:srgbClr val="FF000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Birth – Crawlers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Drop in </a:t>
                      </a:r>
                      <a:endParaRPr kumimoji="0" lang="en-GB" sz="1200" b="1" i="0" u="none" strike="noStrike" kern="1200" cap="none" spc="0" normalizeH="0" baseline="0" noProof="0" dirty="0">
                        <a:ln>
                          <a:noFill/>
                        </a:ln>
                        <a:solidFill>
                          <a:srgbClr val="7030A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rgbClr val="FF0000"/>
                        </a:solidFill>
                        <a:effectLst/>
                        <a:uLnTx/>
                        <a:uFillTx/>
                        <a:latin typeface="Aptos Display"/>
                        <a:ea typeface="+mn-ea"/>
                        <a:cs typeface="+mn-cs"/>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GB"/>
                    </a:p>
                  </a:txBody>
                  <a:tcPr/>
                </a:tc>
                <a:extLst>
                  <a:ext uri="{0D108BD9-81ED-4DB2-BD59-A6C34878D82A}">
                    <a16:rowId xmlns:a16="http://schemas.microsoft.com/office/drawing/2014/main" val="3939662560"/>
                  </a:ext>
                </a:extLst>
              </a:tr>
            </a:tbl>
          </a:graphicData>
        </a:graphic>
      </p:graphicFrame>
      <p:sp>
        <p:nvSpPr>
          <p:cNvPr id="2" name="TextBox 1">
            <a:extLst>
              <a:ext uri="{FF2B5EF4-FFF2-40B4-BE49-F238E27FC236}">
                <a16:creationId xmlns:a16="http://schemas.microsoft.com/office/drawing/2014/main" id="{857D0102-3429-7B43-7564-36B55F044A46}"/>
              </a:ext>
            </a:extLst>
          </p:cNvPr>
          <p:cNvSpPr txBox="1"/>
          <p:nvPr/>
        </p:nvSpPr>
        <p:spPr>
          <a:xfrm>
            <a:off x="980803" y="91440"/>
            <a:ext cx="7383562" cy="461665"/>
          </a:xfrm>
          <a:prstGeom prst="rect">
            <a:avLst/>
          </a:prstGeom>
          <a:noFill/>
        </p:spPr>
        <p:txBody>
          <a:bodyPr wrap="square" rtlCol="0">
            <a:spAutoFit/>
          </a:bodyPr>
          <a:lstStyle/>
          <a:p>
            <a:pPr algn="ctr"/>
            <a:r>
              <a:rPr lang="en-GB" sz="2400" b="1">
                <a:solidFill>
                  <a:schemeClr val="accent4"/>
                </a:solidFill>
              </a:rPr>
              <a:t>Best start In Life Family Hub West and delivery venues  </a:t>
            </a:r>
          </a:p>
        </p:txBody>
      </p:sp>
    </p:spTree>
    <p:extLst>
      <p:ext uri="{BB962C8B-B14F-4D97-AF65-F5344CB8AC3E}">
        <p14:creationId xmlns:p14="http://schemas.microsoft.com/office/powerpoint/2010/main" val="24346119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3F741DD-50AA-28D7-CE81-25BAECD91A70}"/>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03E1BC96-68D0-E4BA-94F4-380A32C35FD0}"/>
              </a:ext>
            </a:extLst>
          </p:cNvPr>
          <p:cNvGraphicFramePr>
            <a:graphicFrameLocks noGrp="1"/>
          </p:cNvGraphicFramePr>
          <p:nvPr>
            <p:extLst>
              <p:ext uri="{D42A27DB-BD31-4B8C-83A1-F6EECF244321}">
                <p14:modId xmlns:p14="http://schemas.microsoft.com/office/powerpoint/2010/main" val="3953067590"/>
              </p:ext>
            </p:extLst>
          </p:nvPr>
        </p:nvGraphicFramePr>
        <p:xfrm>
          <a:off x="143508" y="718608"/>
          <a:ext cx="8927340" cy="5654760"/>
        </p:xfrm>
        <a:graphic>
          <a:graphicData uri="http://schemas.openxmlformats.org/drawingml/2006/table">
            <a:tbl>
              <a:tblPr firstRow="1" bandRow="1">
                <a:tableStyleId>{5C22544A-7EE6-4342-B048-85BDC9FD1C3A}</a:tableStyleId>
              </a:tblPr>
              <a:tblGrid>
                <a:gridCol w="1091221">
                  <a:extLst>
                    <a:ext uri="{9D8B030D-6E8A-4147-A177-3AD203B41FA5}">
                      <a16:colId xmlns:a16="http://schemas.microsoft.com/office/drawing/2014/main" val="20000"/>
                    </a:ext>
                  </a:extLst>
                </a:gridCol>
                <a:gridCol w="1673204">
                  <a:extLst>
                    <a:ext uri="{9D8B030D-6E8A-4147-A177-3AD203B41FA5}">
                      <a16:colId xmlns:a16="http://schemas.microsoft.com/office/drawing/2014/main" val="20001"/>
                    </a:ext>
                  </a:extLst>
                </a:gridCol>
                <a:gridCol w="1421205">
                  <a:extLst>
                    <a:ext uri="{9D8B030D-6E8A-4147-A177-3AD203B41FA5}">
                      <a16:colId xmlns:a16="http://schemas.microsoft.com/office/drawing/2014/main" val="20002"/>
                    </a:ext>
                  </a:extLst>
                </a:gridCol>
                <a:gridCol w="1647018">
                  <a:extLst>
                    <a:ext uri="{9D8B030D-6E8A-4147-A177-3AD203B41FA5}">
                      <a16:colId xmlns:a16="http://schemas.microsoft.com/office/drawing/2014/main" val="20003"/>
                    </a:ext>
                  </a:extLst>
                </a:gridCol>
                <a:gridCol w="1372824">
                  <a:extLst>
                    <a:ext uri="{9D8B030D-6E8A-4147-A177-3AD203B41FA5}">
                      <a16:colId xmlns:a16="http://schemas.microsoft.com/office/drawing/2014/main" val="20004"/>
                    </a:ext>
                  </a:extLst>
                </a:gridCol>
                <a:gridCol w="1721868">
                  <a:extLst>
                    <a:ext uri="{9D8B030D-6E8A-4147-A177-3AD203B41FA5}">
                      <a16:colId xmlns:a16="http://schemas.microsoft.com/office/drawing/2014/main" val="20005"/>
                    </a:ext>
                  </a:extLst>
                </a:gridCol>
              </a:tblGrid>
              <a:tr h="448366">
                <a:tc>
                  <a:txBody>
                    <a:bodyPr/>
                    <a:lstStyle/>
                    <a:p>
                      <a:pPr algn="ctr"/>
                      <a:r>
                        <a:rPr lang="en-GB" sz="1200">
                          <a:solidFill>
                            <a:schemeClr val="tx1"/>
                          </a:solidFill>
                          <a:latin typeface="Aptos Display" panose="020B0004020202020204" pitchFamily="34" charset="0"/>
                        </a:rPr>
                        <a:t>Venues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Monday 07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Tuesday 08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Wednesday 09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Thursday 10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2026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r>
                        <a:rPr lang="en-GB" sz="1200" b="1">
                          <a:solidFill>
                            <a:schemeClr val="tx1"/>
                          </a:solidFill>
                          <a:latin typeface="Aptos Display" panose="020B0004020202020204" pitchFamily="34" charset="0"/>
                        </a:rPr>
                        <a:t>Friday  11 </a:t>
                      </a:r>
                      <a:r>
                        <a:rPr lang="en-GB" sz="1200" b="1" i="0" u="none" strike="noStrike" noProof="0">
                          <a:solidFill>
                            <a:schemeClr val="tx1"/>
                          </a:solidFill>
                          <a:latin typeface="Aptos Display" panose="020B0004020202020204" pitchFamily="34" charset="0"/>
                        </a:rPr>
                        <a:t> September </a:t>
                      </a:r>
                      <a:r>
                        <a:rPr lang="en-GB" sz="1200" b="1">
                          <a:solidFill>
                            <a:schemeClr val="tx1"/>
                          </a:solidFill>
                          <a:latin typeface="Aptos Display" panose="020B0004020202020204" pitchFamily="34" charset="0"/>
                        </a:rPr>
                        <a:t>2026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0"/>
                  </a:ext>
                </a:extLst>
              </a:tr>
              <a:tr h="506688">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8064A2"/>
                          </a:solidFill>
                          <a:effectLst/>
                          <a:uLnTx/>
                          <a:uFillTx/>
                          <a:latin typeface="Aptos Display" panose="020B0004020202020204" pitchFamily="34" charset="0"/>
                          <a:ea typeface="+mn-ea"/>
                          <a:cs typeface="Aharoni"/>
                        </a:rPr>
                        <a:t>Best Start in Life Family Hub Kenmore Park</a:t>
                      </a:r>
                      <a:endPar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Aharon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err="1">
                          <a:ln>
                            <a:noFill/>
                          </a:ln>
                          <a:solidFill>
                            <a:prstClr val="black"/>
                          </a:solidFill>
                          <a:effectLst/>
                          <a:uLnTx/>
                          <a:uFillTx/>
                          <a:latin typeface="Aptos Display" panose="020B0004020202020204" pitchFamily="34" charset="0"/>
                          <a:ea typeface="+mn-ea"/>
                          <a:cs typeface="+mn-cs"/>
                        </a:rPr>
                        <a:t>Warneford</a:t>
                      </a: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 Road, Kenton, HA3 9HZ</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020 8416 8400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endParaRPr lang="en-GB" sz="1200" b="0" dirty="0">
                        <a:solidFill>
                          <a:schemeClr val="tx1"/>
                        </a:solidFill>
                        <a:latin typeface="Aptos Display" panose="020B0004020202020204" pitchFamily="34" charset="0"/>
                      </a:endParaRPr>
                    </a:p>
                    <a:p>
                      <a:pPr algn="ctr"/>
                      <a:r>
                        <a:rPr lang="en-GB" sz="1200" b="0" dirty="0">
                          <a:solidFill>
                            <a:schemeClr val="tx1"/>
                          </a:solidFill>
                          <a:latin typeface="Aptos Display" panose="020B0004020202020204" pitchFamily="34" charset="0"/>
                        </a:rPr>
                        <a:t>10am - 12pm </a:t>
                      </a:r>
                    </a:p>
                    <a:p>
                      <a:pPr algn="ctr"/>
                      <a:r>
                        <a:rPr lang="en-GB" sz="1200" b="0" dirty="0" err="1">
                          <a:solidFill>
                            <a:srgbClr val="00B050"/>
                          </a:solidFill>
                          <a:latin typeface="Aptos Display" panose="020B0004020202020204" pitchFamily="34" charset="0"/>
                        </a:rPr>
                        <a:t>Homestart</a:t>
                      </a:r>
                      <a:endParaRPr lang="en-GB" sz="1200" b="0" dirty="0">
                        <a:solidFill>
                          <a:srgbClr val="00B050"/>
                        </a:solidFill>
                        <a:latin typeface="Aptos Display" panose="020B0004020202020204" pitchFamily="34" charset="0"/>
                      </a:endParaRPr>
                    </a:p>
                    <a:p>
                      <a:pPr algn="ctr"/>
                      <a:r>
                        <a:rPr lang="en-GB" sz="1200" b="1" dirty="0">
                          <a:solidFill>
                            <a:schemeClr val="tx1"/>
                          </a:solidFill>
                          <a:latin typeface="Aptos Display" panose="020B0004020202020204" pitchFamily="34" charset="0"/>
                        </a:rPr>
                        <a:t>Home from Home group</a:t>
                      </a:r>
                    </a:p>
                    <a:p>
                      <a:pPr algn="ctr"/>
                      <a:r>
                        <a:rPr lang="en-GB" sz="1200" b="1" dirty="0">
                          <a:solidFill>
                            <a:schemeClr val="tx1"/>
                          </a:solidFill>
                          <a:latin typeface="Aptos Display" panose="020B0004020202020204" pitchFamily="34" charset="0"/>
                        </a:rPr>
                        <a:t>stay and play </a:t>
                      </a:r>
                    </a:p>
                    <a:p>
                      <a:pPr algn="ctr"/>
                      <a:r>
                        <a:rPr lang="en-GB" sz="1200" b="0" dirty="0">
                          <a:solidFill>
                            <a:schemeClr val="tx1"/>
                          </a:solidFill>
                          <a:latin typeface="Aptos Display" panose="020B0004020202020204" pitchFamily="34" charset="0"/>
                        </a:rPr>
                        <a:t>Birth - 5yrs</a:t>
                      </a:r>
                    </a:p>
                    <a:p>
                      <a:pPr algn="ctr"/>
                      <a:r>
                        <a:rPr lang="en-GB" sz="1200" b="0" dirty="0">
                          <a:solidFill>
                            <a:schemeClr val="tx1"/>
                          </a:solidFill>
                          <a:latin typeface="Aptos Display" panose="020B0004020202020204" pitchFamily="34"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200" b="0">
                          <a:solidFill>
                            <a:schemeClr val="tx1"/>
                          </a:solidFill>
                          <a:latin typeface="Aptos Display" panose="020B0004020202020204" pitchFamily="34" charset="0"/>
                        </a:rPr>
                        <a:t>9:30 - 11:30am</a:t>
                      </a:r>
                    </a:p>
                    <a:p>
                      <a:pPr algn="ctr"/>
                      <a:r>
                        <a:rPr lang="en-GB" sz="1200" b="1">
                          <a:solidFill>
                            <a:srgbClr val="00B050"/>
                          </a:solidFill>
                          <a:latin typeface="Aptos Display" panose="020B0004020202020204" pitchFamily="34" charset="0"/>
                        </a:rPr>
                        <a:t>Weighing drop in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r>
                        <a:rPr lang="en-GB" sz="1200" b="0">
                          <a:solidFill>
                            <a:schemeClr val="tx1"/>
                          </a:solidFill>
                          <a:latin typeface="Aptos Display" panose="020B0004020202020204" pitchFamily="34" charset="0"/>
                        </a:rPr>
                        <a:t>1.30 – 3.30pm </a:t>
                      </a:r>
                      <a:r>
                        <a:rPr lang="en-GB" sz="1200" b="1">
                          <a:solidFill>
                            <a:schemeClr val="accent4"/>
                          </a:solidFill>
                          <a:latin typeface="Aptos Display" panose="020B0004020202020204" pitchFamily="34" charset="0"/>
                        </a:rPr>
                        <a:t>all staff </a:t>
                      </a:r>
                    </a:p>
                    <a:p>
                      <a:pPr algn="ctr"/>
                      <a:r>
                        <a:rPr lang="en-GB" sz="1200" b="1">
                          <a:solidFill>
                            <a:schemeClr val="accent4"/>
                          </a:solidFill>
                          <a:latin typeface="Aptos Display" panose="020B0004020202020204" pitchFamily="34" charset="0"/>
                        </a:rPr>
                        <a:t>Rising Stars Drop In </a:t>
                      </a:r>
                    </a:p>
                    <a:p>
                      <a:pPr algn="ctr"/>
                      <a:r>
                        <a:rPr lang="en-GB" sz="1200" b="0">
                          <a:solidFill>
                            <a:schemeClr val="tx1"/>
                          </a:solidFill>
                          <a:latin typeface="Aptos Display" panose="020B0004020202020204" pitchFamily="34" charset="0"/>
                        </a:rPr>
                        <a:t>Has your child started school / nursery?</a:t>
                      </a:r>
                    </a:p>
                    <a:p>
                      <a:pPr algn="ctr"/>
                      <a:r>
                        <a:rPr lang="en-GB" sz="1200" b="0">
                          <a:solidFill>
                            <a:schemeClr val="tx1"/>
                          </a:solidFill>
                          <a:latin typeface="Aptos Display" panose="020B0004020202020204" pitchFamily="34" charset="0"/>
                        </a:rPr>
                        <a:t>We are here to offer support and advice around transitions </a:t>
                      </a:r>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rPr>
                        <a:t>1 – 3pm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chemeClr val="accent4"/>
                          </a:solidFill>
                          <a:effectLst/>
                          <a:uLnTx/>
                          <a:uFillTx/>
                          <a:latin typeface="Aptos Display" panose="020B0004020202020204" pitchFamily="34" charset="0"/>
                          <a:ea typeface="+mn-ea"/>
                          <a:cs typeface="+mn-cs"/>
                        </a:rPr>
                        <a:t>Baby Group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chemeClr val="accent4"/>
                          </a:solidFill>
                          <a:effectLst/>
                          <a:uLnTx/>
                          <a:uFillTx/>
                          <a:latin typeface="Aptos Display" panose="020B0004020202020204" pitchFamily="34" charset="0"/>
                          <a:ea typeface="+mn-ea"/>
                          <a:cs typeface="+mn-cs"/>
                        </a:rPr>
                        <a:t>Womb to world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rPr>
                        <a:t>Prenatal to Crawlers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rPr>
                        <a:t>Drop in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B050"/>
                          </a:solidFill>
                          <a:effectLst/>
                          <a:uLnTx/>
                          <a:uFillTx/>
                          <a:latin typeface="Aptos Display" panose="020B0004020202020204" pitchFamily="34" charset="0"/>
                          <a:ea typeface="+mn-ea"/>
                          <a:cs typeface="+mn-cs"/>
                        </a:rPr>
                        <a:t>IMMS CLINIC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B050"/>
                          </a:solidFill>
                          <a:effectLst/>
                          <a:uLnTx/>
                          <a:uFillTx/>
                          <a:latin typeface="Aptos Display" panose="020B0004020202020204" pitchFamily="34" charset="0"/>
                          <a:ea typeface="+mn-ea"/>
                          <a:cs typeface="+mn-cs"/>
                        </a:rPr>
                        <a:t>Bookings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764792">
                <a:tc vMerge="1">
                  <a:txBody>
                    <a:bodyPr/>
                    <a:lstStyle/>
                    <a:p>
                      <a:endParaRPr lang="en-GB"/>
                    </a:p>
                  </a:txBody>
                  <a:tcPr/>
                </a:tc>
                <a:tc vMerge="1">
                  <a:txBody>
                    <a:bodyPr/>
                    <a:lstStyle/>
                    <a:p>
                      <a:endParaRPr lang="en-GB"/>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a:solidFill>
                            <a:schemeClr val="tx1"/>
                          </a:solidFill>
                          <a:latin typeface="Aptos Display" panose="020B0004020202020204" pitchFamily="34" charset="0"/>
                        </a:rPr>
                        <a:t>9am -3:30pm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a:solidFill>
                            <a:srgbClr val="00B050"/>
                          </a:solidFill>
                          <a:latin typeface="Aptos Display" panose="020B0004020202020204" pitchFamily="34" charset="0"/>
                        </a:rPr>
                        <a:t>MMA clinic appointments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GB"/>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11am – 12pm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8064A2"/>
                          </a:solidFill>
                          <a:effectLst/>
                          <a:uLnTx/>
                          <a:uFillTx/>
                          <a:latin typeface="Aptos Display" panose="020B0004020202020204" pitchFamily="34" charset="0"/>
                          <a:ea typeface="+mn-ea"/>
                          <a:cs typeface="+mn-cs"/>
                        </a:rPr>
                        <a:t>Movers and shakers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Drop 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rPr>
                        <a:t>Birth - 5yrs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12 – 1pm </a:t>
                      </a:r>
                      <a:endParaRPr kumimoji="0" lang="en-GB" sz="1200" b="1" i="0" u="none" strike="noStrike" kern="1200" cap="none" spc="0" normalizeH="0" baseline="0" noProof="0" dirty="0">
                        <a:ln>
                          <a:noFill/>
                        </a:ln>
                        <a:solidFill>
                          <a:srgbClr val="8064A2"/>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8064A2"/>
                          </a:solidFill>
                          <a:effectLst/>
                          <a:uLnTx/>
                          <a:uFillTx/>
                          <a:latin typeface="Aptos Display" panose="020B0004020202020204" pitchFamily="34" charset="0"/>
                          <a:ea typeface="+mn-ea"/>
                          <a:cs typeface="+mn-cs"/>
                        </a:rPr>
                        <a:t>Healthy lunch space </a:t>
                      </a:r>
                      <a:r>
                        <a:rPr kumimoji="0" lang="en-GB" sz="1200" b="1"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 feeding and mealtime advice (bring own food – no nuts)</a:t>
                      </a:r>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06644533"/>
                  </a:ext>
                </a:extLst>
              </a:tr>
              <a:tr h="1146768">
                <a:tc>
                  <a:txBody>
                    <a:bodyPr/>
                    <a:lstStyle/>
                    <a:p>
                      <a:pPr algn="ctr"/>
                      <a:r>
                        <a:rPr lang="en-GB" sz="1200" b="1">
                          <a:solidFill>
                            <a:schemeClr val="accent4"/>
                          </a:solidFill>
                          <a:latin typeface="Aptos Display" panose="020B0004020202020204" pitchFamily="34" charset="0"/>
                          <a:cs typeface="Aharoni"/>
                        </a:rPr>
                        <a:t>Chandos </a:t>
                      </a:r>
                    </a:p>
                    <a:p>
                      <a:pPr algn="ctr"/>
                      <a:r>
                        <a:rPr lang="en-GB" sz="1200">
                          <a:latin typeface="Aptos Display" panose="020B0004020202020204" pitchFamily="34" charset="0"/>
                        </a:rPr>
                        <a:t>Chandos Crescent, Edgware, HA8 6HL.</a:t>
                      </a:r>
                    </a:p>
                    <a:p>
                      <a:pPr algn="ctr"/>
                      <a:r>
                        <a:rPr lang="en-GB" sz="1200">
                          <a:latin typeface="Aptos Display" panose="020B0004020202020204" pitchFamily="34" charset="0"/>
                        </a:rPr>
                        <a:t>020 8736 6550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10 – 11am</a:t>
                      </a:r>
                      <a:endParaRPr lang="en-GB" sz="1200" b="0" dirty="0">
                        <a:solidFill>
                          <a:schemeClr val="tx1"/>
                        </a:solidFill>
                        <a:latin typeface="Aptos Display" panose="020B0004020202020204" pitchFamily="34" charset="0"/>
                      </a:endParaRPr>
                    </a:p>
                    <a:p>
                      <a:pPr algn="ctr"/>
                      <a:r>
                        <a:rPr lang="en-GB" sz="1200" b="1" dirty="0">
                          <a:solidFill>
                            <a:schemeClr val="accent4"/>
                          </a:solidFill>
                          <a:latin typeface="Aptos Display" panose="020B0004020202020204" pitchFamily="34" charset="0"/>
                        </a:rPr>
                        <a:t>TALK &amp; Play </a:t>
                      </a:r>
                    </a:p>
                    <a:p>
                      <a:pPr algn="ctr"/>
                      <a:r>
                        <a:rPr lang="en-GB" sz="1200" b="0" dirty="0">
                          <a:solidFill>
                            <a:schemeClr val="tx1"/>
                          </a:solidFill>
                          <a:latin typeface="Aptos Display" panose="020B0004020202020204" pitchFamily="34" charset="0"/>
                        </a:rPr>
                        <a:t>Drop in</a:t>
                      </a:r>
                    </a:p>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dirty="0">
                          <a:latin typeface="Aptos Display" panose="020B0004020202020204" pitchFamily="34" charset="0"/>
                        </a:rPr>
                        <a:t>18  </a:t>
                      </a:r>
                      <a:r>
                        <a:rPr lang="en-GB" sz="1200" dirty="0" err="1">
                          <a:latin typeface="Aptos Display" panose="020B0004020202020204" pitchFamily="34" charset="0"/>
                        </a:rPr>
                        <a:t>mths</a:t>
                      </a:r>
                      <a:r>
                        <a:rPr lang="en-GB" sz="1200" dirty="0">
                          <a:latin typeface="Aptos Display" panose="020B0004020202020204" pitchFamily="34" charset="0"/>
                        </a:rPr>
                        <a:t> +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10 – 11am</a:t>
                      </a:r>
                      <a:endParaRPr lang="en-GB" sz="1200" b="1" dirty="0">
                        <a:latin typeface="Aptos Display" panose="020B0004020202020204" pitchFamily="34" charset="0"/>
                      </a:endParaRPr>
                    </a:p>
                    <a:p>
                      <a:pPr algn="ctr"/>
                      <a:r>
                        <a:rPr lang="en-GB" sz="1200" b="1" dirty="0">
                          <a:solidFill>
                            <a:schemeClr val="accent4"/>
                          </a:solidFill>
                          <a:latin typeface="Aptos Display" panose="020B0004020202020204" pitchFamily="34" charset="0"/>
                        </a:rPr>
                        <a:t>Baby &amp; Toddler Group </a:t>
                      </a:r>
                    </a:p>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dirty="0">
                          <a:latin typeface="Aptos Display" panose="020B0004020202020204" pitchFamily="34" charset="0"/>
                        </a:rPr>
                        <a:t>Birth +</a:t>
                      </a:r>
                    </a:p>
                    <a:p>
                      <a:pPr algn="ctr"/>
                      <a:r>
                        <a:rPr lang="en-GB" sz="1200" b="0" dirty="0">
                          <a:solidFill>
                            <a:schemeClr val="tx1"/>
                          </a:solidFill>
                          <a:latin typeface="Aptos Display" panose="020B0004020202020204" pitchFamily="34" charset="0"/>
                        </a:rPr>
                        <a:t>Drop in </a:t>
                      </a:r>
                    </a:p>
                    <a:p>
                      <a:pPr algn="ctr"/>
                      <a:endParaRPr lang="en-GB" sz="1200" b="1" dirty="0">
                        <a:solidFill>
                          <a:srgbClr val="7030A0"/>
                        </a:solidFill>
                        <a:latin typeface="Aptos Display" panose="020B00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200" b="0">
                        <a:solidFill>
                          <a:schemeClr val="tx1"/>
                        </a:solidFill>
                        <a:latin typeface="Aptos Display" panose="020B0004020202020204" pitchFamily="34" charset="0"/>
                      </a:endParaRPr>
                    </a:p>
                    <a:p>
                      <a:pPr algn="ctr"/>
                      <a:endParaRPr lang="en-GB" sz="1200" b="0">
                        <a:solidFill>
                          <a:schemeClr val="tx1"/>
                        </a:solidFill>
                        <a:latin typeface="Aptos Display" panose="020B00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200" b="0" dirty="0">
                          <a:solidFill>
                            <a:schemeClr val="tx1"/>
                          </a:solidFill>
                          <a:latin typeface="Aptos Display" panose="020B0004020202020204" pitchFamily="34" charset="0"/>
                        </a:rPr>
                        <a:t>10 – 11.30am </a:t>
                      </a:r>
                    </a:p>
                    <a:p>
                      <a:pPr algn="ctr"/>
                      <a:r>
                        <a:rPr lang="en-GB" sz="1200" b="1" dirty="0">
                          <a:solidFill>
                            <a:schemeClr val="accent4"/>
                          </a:solidFill>
                          <a:latin typeface="Aptos Display" panose="020B0004020202020204" pitchFamily="34" charset="0"/>
                        </a:rPr>
                        <a:t>Toddler Group </a:t>
                      </a:r>
                    </a:p>
                    <a:p>
                      <a:pPr algn="ctr"/>
                      <a:r>
                        <a:rPr lang="en-GB" sz="1200" b="0" dirty="0">
                          <a:solidFill>
                            <a:schemeClr val="tx1"/>
                          </a:solidFill>
                          <a:latin typeface="Aptos Display" panose="020B0004020202020204" pitchFamily="34" charset="0"/>
                        </a:rPr>
                        <a:t>12 months + </a:t>
                      </a:r>
                    </a:p>
                    <a:p>
                      <a:pPr algn="ctr"/>
                      <a:r>
                        <a:rPr lang="en-GB" sz="1200" b="0" dirty="0">
                          <a:solidFill>
                            <a:schemeClr val="tx1"/>
                          </a:solidFill>
                          <a:latin typeface="Aptos Display" panose="020B0004020202020204" pitchFamily="34" charset="0"/>
                        </a:rPr>
                        <a:t>Drop in </a:t>
                      </a:r>
                    </a:p>
                    <a:p>
                      <a:pPr algn="ctr"/>
                      <a:endParaRPr lang="en-GB" sz="1200" b="1" dirty="0">
                        <a:solidFill>
                          <a:schemeClr val="accent4"/>
                        </a:solidFill>
                        <a:latin typeface="Aptos Display" panose="020B0004020202020204" pitchFamily="34" charset="0"/>
                      </a:endParaRPr>
                    </a:p>
                    <a:p>
                      <a:pPr algn="ctr"/>
                      <a:r>
                        <a:rPr lang="en-GB" sz="1200" b="0" dirty="0">
                          <a:solidFill>
                            <a:schemeClr val="tx1"/>
                          </a:solidFill>
                          <a:latin typeface="Aptos Display" panose="020B000402020202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rgbClr val="00B050"/>
                        </a:solidFill>
                        <a:effectLst/>
                        <a:uLnTx/>
                        <a:uFillTx/>
                        <a:latin typeface="Aptos Display" panose="020B0004020202020204" pitchFamily="34"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200" b="1">
                        <a:solidFill>
                          <a:srgbClr val="7030A0"/>
                        </a:solidFill>
                        <a:latin typeface="Aptos Display" panose="020B0004020202020204" pitchFamily="34" charset="0"/>
                      </a:endParaRPr>
                    </a:p>
                    <a:p>
                      <a:pPr algn="ctr"/>
                      <a:endParaRPr lang="en-GB" sz="1200" b="1">
                        <a:solidFill>
                          <a:srgbClr val="7030A0"/>
                        </a:solidFill>
                        <a:latin typeface="Aptos Display" panose="020B0004020202020204" pitchFamily="34" charset="0"/>
                      </a:endParaRPr>
                    </a:p>
                    <a:p>
                      <a:pPr algn="ctr"/>
                      <a:r>
                        <a:rPr lang="en-GB" sz="1200" b="1">
                          <a:solidFill>
                            <a:srgbClr val="00B050"/>
                          </a:solidFill>
                          <a:latin typeface="Aptos Display" panose="020B0004020202020204" pitchFamily="34" charset="0"/>
                        </a:rPr>
                        <a:t>Local community group </a:t>
                      </a:r>
                    </a:p>
                    <a:p>
                      <a:pPr algn="ctr"/>
                      <a:r>
                        <a:rPr lang="en-GB" sz="1200" b="1">
                          <a:solidFill>
                            <a:srgbClr val="00B050"/>
                          </a:solidFill>
                          <a:latin typeface="Aptos Display" panose="020B0004020202020204" pitchFamily="34" charset="0"/>
                        </a:rPr>
                        <a:t>Bookings only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854160">
                <a:tc>
                  <a:txBody>
                    <a:bodyPr/>
                    <a:lstStyle/>
                    <a:p>
                      <a:pPr algn="ctr"/>
                      <a:r>
                        <a:rPr lang="en-GB" sz="1200" b="1">
                          <a:solidFill>
                            <a:schemeClr val="accent4"/>
                          </a:solidFill>
                          <a:latin typeface="Aptos Display" panose="020B0004020202020204" pitchFamily="34" charset="0"/>
                          <a:cs typeface="Aharoni"/>
                        </a:rPr>
                        <a:t>Stanmore Park </a:t>
                      </a:r>
                    </a:p>
                    <a:p>
                      <a:pPr algn="ctr"/>
                      <a:r>
                        <a:rPr lang="nb-NO" sz="1200">
                          <a:latin typeface="Aptos Display" panose="020B0004020202020204" pitchFamily="34" charset="0"/>
                        </a:rPr>
                        <a:t>William Drive, Stanmore, </a:t>
                      </a:r>
                    </a:p>
                    <a:p>
                      <a:pPr algn="ctr"/>
                      <a:r>
                        <a:rPr lang="nb-NO" sz="1200">
                          <a:latin typeface="Aptos Display" panose="020B0004020202020204" pitchFamily="34" charset="0"/>
                        </a:rPr>
                        <a:t>HA7 4FZ.</a:t>
                      </a:r>
                    </a:p>
                    <a:p>
                      <a:pPr algn="ctr"/>
                      <a:r>
                        <a:rPr lang="nb-NO" sz="1200">
                          <a:latin typeface="Aptos Display" panose="020B0004020202020204" pitchFamily="34" charset="0"/>
                        </a:rPr>
                        <a:t>020 8736 6480</a:t>
                      </a:r>
                    </a:p>
                    <a:p>
                      <a:pPr algn="ctr"/>
                      <a:endParaRPr lang="en-GB" sz="1200">
                        <a:latin typeface="Aptos Display" panose="020B00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200" b="0" dirty="0">
                        <a:latin typeface="Aptos Display" panose="020B0004020202020204" pitchFamily="34" charset="0"/>
                      </a:endParaRPr>
                    </a:p>
                    <a:p>
                      <a:pPr algn="ctr"/>
                      <a:r>
                        <a:rPr lang="en-GB" sz="1200" b="0" dirty="0">
                          <a:latin typeface="Aptos Display" panose="020B0004020202020204" pitchFamily="34" charset="0"/>
                        </a:rPr>
                        <a:t>1:30 - 3pm</a:t>
                      </a:r>
                    </a:p>
                    <a:p>
                      <a:pPr algn="ctr"/>
                      <a:r>
                        <a:rPr lang="en-GB" sz="1200" b="1" dirty="0">
                          <a:solidFill>
                            <a:schemeClr val="accent4"/>
                          </a:solidFill>
                          <a:latin typeface="Aptos Display" panose="020B0004020202020204" pitchFamily="34" charset="0"/>
                        </a:rPr>
                        <a:t>Sensory play </a:t>
                      </a:r>
                    </a:p>
                    <a:p>
                      <a:pPr algn="ctr"/>
                      <a:r>
                        <a:rPr lang="en-GB" sz="1200" b="0" dirty="0">
                          <a:latin typeface="Aptos Display" panose="020B0004020202020204" pitchFamily="34" charset="0"/>
                        </a:rPr>
                        <a:t>Drop in </a:t>
                      </a:r>
                    </a:p>
                    <a:p>
                      <a:pPr algn="ctr"/>
                      <a:r>
                        <a:rPr lang="en-GB" sz="1200" b="0" dirty="0">
                          <a:latin typeface="Aptos Display" panose="020B0004020202020204" pitchFamily="34" charset="0"/>
                        </a:rPr>
                        <a:t>Birth - 5yrs</a:t>
                      </a:r>
                    </a:p>
                    <a:p>
                      <a:pPr algn="ctr"/>
                      <a:endParaRPr lang="en-GB" sz="1200" b="1" dirty="0">
                        <a:solidFill>
                          <a:schemeClr val="accent4"/>
                        </a:solidFill>
                        <a:latin typeface="Aptos Display" panose="020B0004020202020204" pitchFamily="34" charset="0"/>
                      </a:endParaRPr>
                    </a:p>
                    <a:p>
                      <a:pPr algn="ctr"/>
                      <a:endParaRPr lang="en-GB" sz="1200" b="1" dirty="0">
                        <a:latin typeface="Aptos Display" panose="020B00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200" b="1">
                        <a:solidFill>
                          <a:schemeClr val="tx1"/>
                        </a:solidFill>
                        <a:latin typeface="Aptos Display" panose="020B0004020202020204" pitchFamily="34" charset="0"/>
                      </a:endParaRPr>
                    </a:p>
                    <a:p>
                      <a:pPr algn="ctr"/>
                      <a:endParaRPr lang="en-GB" sz="1200" b="1">
                        <a:solidFill>
                          <a:schemeClr val="tx1"/>
                        </a:solidFill>
                        <a:latin typeface="Aptos Display" panose="020B0004020202020204" pitchFamily="34" charset="0"/>
                      </a:endParaRPr>
                    </a:p>
                    <a:p>
                      <a:pPr algn="ctr"/>
                      <a:r>
                        <a:rPr lang="en-GB" sz="1200" b="1">
                          <a:solidFill>
                            <a:srgbClr val="00B050"/>
                          </a:solidFill>
                          <a:latin typeface="Aptos Display" panose="020B0004020202020204" pitchFamily="34" charset="0"/>
                        </a:rPr>
                        <a:t>Partner Service </a:t>
                      </a:r>
                    </a:p>
                    <a:p>
                      <a:pPr algn="ctr"/>
                      <a:r>
                        <a:rPr lang="en-GB" sz="1200" b="1">
                          <a:solidFill>
                            <a:srgbClr val="00B050"/>
                          </a:solidFill>
                          <a:latin typeface="Aptos Display" panose="020B0004020202020204" pitchFamily="34" charset="0"/>
                        </a:rPr>
                        <a:t>AM</a:t>
                      </a:r>
                    </a:p>
                    <a:p>
                      <a:pPr algn="ctr"/>
                      <a:endParaRPr lang="en-GB" sz="1200" b="1">
                        <a:solidFill>
                          <a:schemeClr val="tx1"/>
                        </a:solidFill>
                        <a:latin typeface="Aptos Display" panose="020B0004020202020204" pitchFamily="34" charset="0"/>
                      </a:endParaRPr>
                    </a:p>
                    <a:p>
                      <a:pPr algn="ctr"/>
                      <a:endParaRPr lang="en-GB" sz="1200" b="1">
                        <a:solidFill>
                          <a:schemeClr val="tx1"/>
                        </a:solidFill>
                        <a:latin typeface="Aptos Display" panose="020B0004020202020204" pitchFamily="34" charset="0"/>
                      </a:endParaRPr>
                    </a:p>
                    <a:p>
                      <a:pPr algn="ctr"/>
                      <a:endParaRPr lang="en-GB" sz="1200" b="1">
                        <a:solidFill>
                          <a:schemeClr val="tx1"/>
                        </a:solidFill>
                        <a:latin typeface="Aptos Display" panose="020B00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dirty="0">
                          <a:solidFill>
                            <a:schemeClr val="tx1"/>
                          </a:solidFill>
                          <a:latin typeface="Aptos Display" panose="020B0004020202020204" pitchFamily="34" charset="0"/>
                        </a:rPr>
                        <a:t>10 – 11am</a:t>
                      </a:r>
                    </a:p>
                    <a:p>
                      <a:pPr algn="ctr"/>
                      <a:r>
                        <a:rPr lang="en-GB" sz="1200" b="1" dirty="0">
                          <a:solidFill>
                            <a:schemeClr val="accent4"/>
                          </a:solidFill>
                          <a:latin typeface="Aptos Display" panose="020B0004020202020204" pitchFamily="34" charset="0"/>
                        </a:rPr>
                        <a:t>TALK &amp; Play </a:t>
                      </a:r>
                      <a:r>
                        <a:rPr lang="en-GB" sz="1200" b="0" dirty="0">
                          <a:solidFill>
                            <a:schemeClr val="tx1"/>
                          </a:solidFill>
                          <a:latin typeface="Aptos Display" panose="020B0004020202020204" pitchFamily="34" charset="0"/>
                        </a:rPr>
                        <a:t>–  </a:t>
                      </a:r>
                      <a:endParaRPr lang="en-GB" sz="1200" b="1" dirty="0">
                        <a:solidFill>
                          <a:srgbClr val="7030A0"/>
                        </a:solidFill>
                        <a:latin typeface="Aptos Display" panose="020B0004020202020204" pitchFamily="34" charset="0"/>
                      </a:endParaRPr>
                    </a:p>
                    <a:p>
                      <a:pPr algn="ctr"/>
                      <a:r>
                        <a:rPr lang="en-GB" sz="1200" b="0" dirty="0">
                          <a:solidFill>
                            <a:schemeClr val="tx1"/>
                          </a:solidFill>
                          <a:latin typeface="Aptos Display" panose="020B0004020202020204" pitchFamily="34" charset="0"/>
                        </a:rPr>
                        <a:t>Drop in</a:t>
                      </a:r>
                    </a:p>
                    <a:p>
                      <a:pPr algn="ctr"/>
                      <a:r>
                        <a:rPr lang="en-GB" sz="1200" b="0" dirty="0">
                          <a:solidFill>
                            <a:schemeClr val="tx1"/>
                          </a:solidFill>
                          <a:latin typeface="Aptos Display" panose="020B0004020202020204" pitchFamily="34" charset="0"/>
                        </a:rPr>
                        <a:t>18 </a:t>
                      </a:r>
                      <a:r>
                        <a:rPr lang="en-GB" sz="1200" b="0" dirty="0" err="1">
                          <a:solidFill>
                            <a:schemeClr val="tx1"/>
                          </a:solidFill>
                          <a:latin typeface="Aptos Display" panose="020B0004020202020204" pitchFamily="34" charset="0"/>
                        </a:rPr>
                        <a:t>mths</a:t>
                      </a:r>
                      <a:r>
                        <a:rPr lang="en-GB" sz="1200" b="0" dirty="0">
                          <a:solidFill>
                            <a:schemeClr val="tx1"/>
                          </a:solidFill>
                          <a:latin typeface="Aptos Display" panose="020B0004020202020204" pitchFamily="34"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1">
                        <a:solidFill>
                          <a:schemeClr val="tx1"/>
                        </a:solidFill>
                        <a:latin typeface="Aptos Display"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1">
                        <a:solidFill>
                          <a:schemeClr val="tx1"/>
                        </a:solidFill>
                        <a:latin typeface="Aptos Display"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1">
                        <a:solidFill>
                          <a:schemeClr val="tx1"/>
                        </a:solidFill>
                        <a:latin typeface="Aptos Display"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a:solidFill>
                            <a:srgbClr val="00B050"/>
                          </a:solidFill>
                          <a:latin typeface="Aptos Display" panose="020B0004020202020204" pitchFamily="34" charset="0"/>
                        </a:rPr>
                        <a:t>Partner Service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1">
                        <a:solidFill>
                          <a:schemeClr val="tx1"/>
                        </a:solidFill>
                        <a:latin typeface="Aptos Display"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7030A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1">
                        <a:solidFill>
                          <a:schemeClr val="tx1"/>
                        </a:solidFill>
                        <a:latin typeface="Aptos Display" panose="020B00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dirty="0">
                          <a:latin typeface="Aptos Display" panose="020B0004020202020204" pitchFamily="34" charset="0"/>
                        </a:rPr>
                        <a:t>10 – 11.30am </a:t>
                      </a:r>
                      <a:endParaRPr lang="en-GB" sz="1200" b="1" dirty="0">
                        <a:latin typeface="Aptos Display" panose="020B0004020202020204" pitchFamily="34" charset="0"/>
                      </a:endParaRPr>
                    </a:p>
                    <a:p>
                      <a:pPr algn="ctr"/>
                      <a:r>
                        <a:rPr lang="en-GB" sz="1200" b="1" dirty="0">
                          <a:solidFill>
                            <a:schemeClr val="accent4"/>
                          </a:solidFill>
                          <a:latin typeface="Aptos Display" panose="020B0004020202020204" pitchFamily="34" charset="0"/>
                        </a:rPr>
                        <a:t>PAFT baby </a:t>
                      </a:r>
                    </a:p>
                    <a:p>
                      <a:pPr algn="ctr"/>
                      <a:r>
                        <a:rPr lang="en-GB" sz="1200" b="1" dirty="0">
                          <a:solidFill>
                            <a:schemeClr val="accent4"/>
                          </a:solidFill>
                          <a:latin typeface="Aptos Display" panose="020B0004020202020204" pitchFamily="34" charset="0"/>
                        </a:rPr>
                        <a:t>womb to world </a:t>
                      </a:r>
                    </a:p>
                    <a:p>
                      <a:pPr algn="ctr"/>
                      <a:r>
                        <a:rPr lang="en-GB" sz="1200" dirty="0">
                          <a:latin typeface="Aptos Display" panose="020B0004020202020204" pitchFamily="34" charset="0"/>
                        </a:rPr>
                        <a:t>Prenatal to Crawlers </a:t>
                      </a:r>
                    </a:p>
                    <a:p>
                      <a:pPr algn="ctr"/>
                      <a:r>
                        <a:rPr lang="en-GB" sz="1200" b="0" dirty="0">
                          <a:solidFill>
                            <a:schemeClr val="tx1"/>
                          </a:solidFill>
                          <a:latin typeface="Aptos Display" panose="020B0004020202020204" pitchFamily="34" charset="0"/>
                        </a:rPr>
                        <a:t>Drop in </a:t>
                      </a:r>
                    </a:p>
                    <a:p>
                      <a:pPr algn="ctr"/>
                      <a:endParaRPr lang="en-GB" sz="1200" b="1" dirty="0">
                        <a:solidFill>
                          <a:srgbClr val="7030A0"/>
                        </a:solidFill>
                        <a:latin typeface="Aptos Display" panose="020B00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8582029"/>
                  </a:ext>
                </a:extLst>
              </a:tr>
            </a:tbl>
          </a:graphicData>
        </a:graphic>
      </p:graphicFrame>
      <p:sp>
        <p:nvSpPr>
          <p:cNvPr id="4" name="TextBox 3">
            <a:extLst>
              <a:ext uri="{FF2B5EF4-FFF2-40B4-BE49-F238E27FC236}">
                <a16:creationId xmlns:a16="http://schemas.microsoft.com/office/drawing/2014/main" id="{D5DF7A5D-712F-261E-45BE-64F983B4C3FA}"/>
              </a:ext>
            </a:extLst>
          </p:cNvPr>
          <p:cNvSpPr txBox="1"/>
          <p:nvPr/>
        </p:nvSpPr>
        <p:spPr>
          <a:xfrm>
            <a:off x="143508" y="147839"/>
            <a:ext cx="8856984" cy="461665"/>
          </a:xfrm>
          <a:prstGeom prst="rect">
            <a:avLst/>
          </a:prstGeom>
          <a:noFill/>
        </p:spPr>
        <p:txBody>
          <a:bodyPr wrap="square" rtlCol="0">
            <a:spAutoFit/>
          </a:bodyPr>
          <a:lstStyle/>
          <a:p>
            <a:pPr algn="ctr"/>
            <a:r>
              <a:rPr lang="en-GB" sz="2400" b="1">
                <a:solidFill>
                  <a:schemeClr val="accent4"/>
                </a:solidFill>
              </a:rPr>
              <a:t>Best Start In Life Family Hub East and network delivery sites</a:t>
            </a:r>
            <a:r>
              <a:rPr lang="en-GB" sz="2400" b="1"/>
              <a:t>  </a:t>
            </a:r>
          </a:p>
        </p:txBody>
      </p:sp>
    </p:spTree>
    <p:extLst>
      <p:ext uri="{BB962C8B-B14F-4D97-AF65-F5344CB8AC3E}">
        <p14:creationId xmlns:p14="http://schemas.microsoft.com/office/powerpoint/2010/main" val="30736503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52F81-DBCD-C341-1A1D-9474DF0D5D60}"/>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B6A996EC-74F6-5664-4DFB-F4C83F926496}"/>
              </a:ext>
            </a:extLst>
          </p:cNvPr>
          <p:cNvGraphicFramePr>
            <a:graphicFrameLocks noGrp="1"/>
          </p:cNvGraphicFramePr>
          <p:nvPr>
            <p:extLst>
              <p:ext uri="{D42A27DB-BD31-4B8C-83A1-F6EECF244321}">
                <p14:modId xmlns:p14="http://schemas.microsoft.com/office/powerpoint/2010/main" val="2346756769"/>
              </p:ext>
            </p:extLst>
          </p:nvPr>
        </p:nvGraphicFramePr>
        <p:xfrm>
          <a:off x="114300" y="823867"/>
          <a:ext cx="8915400" cy="2926080"/>
        </p:xfrm>
        <a:graphic>
          <a:graphicData uri="http://schemas.openxmlformats.org/drawingml/2006/table">
            <a:tbl>
              <a:tblPr firstRow="1" bandRow="1">
                <a:tableStyleId>{5C22544A-7EE6-4342-B048-85BDC9FD1C3A}</a:tableStyleId>
              </a:tblPr>
              <a:tblGrid>
                <a:gridCol w="892777">
                  <a:extLst>
                    <a:ext uri="{9D8B030D-6E8A-4147-A177-3AD203B41FA5}">
                      <a16:colId xmlns:a16="http://schemas.microsoft.com/office/drawing/2014/main" val="20000"/>
                    </a:ext>
                  </a:extLst>
                </a:gridCol>
                <a:gridCol w="1719045">
                  <a:extLst>
                    <a:ext uri="{9D8B030D-6E8A-4147-A177-3AD203B41FA5}">
                      <a16:colId xmlns:a16="http://schemas.microsoft.com/office/drawing/2014/main" val="20001"/>
                    </a:ext>
                  </a:extLst>
                </a:gridCol>
                <a:gridCol w="1460142">
                  <a:extLst>
                    <a:ext uri="{9D8B030D-6E8A-4147-A177-3AD203B41FA5}">
                      <a16:colId xmlns:a16="http://schemas.microsoft.com/office/drawing/2014/main" val="20002"/>
                    </a:ext>
                  </a:extLst>
                </a:gridCol>
                <a:gridCol w="1692141">
                  <a:extLst>
                    <a:ext uri="{9D8B030D-6E8A-4147-A177-3AD203B41FA5}">
                      <a16:colId xmlns:a16="http://schemas.microsoft.com/office/drawing/2014/main" val="20003"/>
                    </a:ext>
                  </a:extLst>
                </a:gridCol>
                <a:gridCol w="1516607">
                  <a:extLst>
                    <a:ext uri="{9D8B030D-6E8A-4147-A177-3AD203B41FA5}">
                      <a16:colId xmlns:a16="http://schemas.microsoft.com/office/drawing/2014/main" val="20004"/>
                    </a:ext>
                  </a:extLst>
                </a:gridCol>
                <a:gridCol w="1634688">
                  <a:extLst>
                    <a:ext uri="{9D8B030D-6E8A-4147-A177-3AD203B41FA5}">
                      <a16:colId xmlns:a16="http://schemas.microsoft.com/office/drawing/2014/main" val="20005"/>
                    </a:ext>
                  </a:extLst>
                </a:gridCol>
              </a:tblGrid>
              <a:tr h="419717">
                <a:tc>
                  <a:txBody>
                    <a:bodyPr/>
                    <a:lstStyle/>
                    <a:p>
                      <a:pPr algn="ctr"/>
                      <a:r>
                        <a:rPr lang="en-GB" sz="1200">
                          <a:solidFill>
                            <a:schemeClr val="tx1"/>
                          </a:solidFill>
                          <a:latin typeface="Aptos Display" panose="020B0004020202020204" pitchFamily="34" charset="0"/>
                        </a:rPr>
                        <a:t>Venues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Monday 07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Tuesday 08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Wednesday 09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Thursday 10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2026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r>
                        <a:rPr lang="en-GB" sz="1200" b="1">
                          <a:solidFill>
                            <a:schemeClr val="tx1"/>
                          </a:solidFill>
                          <a:latin typeface="Aptos Display" panose="020B0004020202020204" pitchFamily="34" charset="0"/>
                        </a:rPr>
                        <a:t>Friday 11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2026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0"/>
                  </a:ext>
                </a:extLst>
              </a:tr>
              <a:tr h="1087229">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accent4"/>
                          </a:solidFill>
                          <a:effectLst/>
                          <a:uLnTx/>
                          <a:uFillTx/>
                          <a:latin typeface="Aptos Display" panose="020B0004020202020204" pitchFamily="34" charset="0"/>
                          <a:ea typeface="+mn-ea"/>
                          <a:cs typeface="Aharoni"/>
                        </a:rPr>
                        <a:t>Best Start in Life Family Hub Hillview</a:t>
                      </a:r>
                      <a:endPar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Aharon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2 Grange Road, South Harrow, HA2 0LW</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020 8422 4692</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200" b="1">
                        <a:solidFill>
                          <a:schemeClr val="tx1"/>
                        </a:solidFill>
                        <a:latin typeface="Aptos Display" panose="020B0004020202020204" pitchFamily="34" charset="0"/>
                      </a:endParaRPr>
                    </a:p>
                    <a:p>
                      <a:pPr algn="ctr"/>
                      <a:r>
                        <a:rPr lang="en-GB" sz="1200" b="1">
                          <a:solidFill>
                            <a:srgbClr val="00B050"/>
                          </a:solidFill>
                          <a:latin typeface="Aptos Display" panose="020B0004020202020204" pitchFamily="34" charset="0"/>
                        </a:rPr>
                        <a:t>Portage </a:t>
                      </a:r>
                    </a:p>
                    <a:p>
                      <a:pPr algn="ctr"/>
                      <a:r>
                        <a:rPr lang="en-GB" sz="1200" b="1">
                          <a:solidFill>
                            <a:srgbClr val="00B050"/>
                          </a:solidFill>
                          <a:latin typeface="Aptos Display" panose="020B0004020202020204" pitchFamily="34" charset="0"/>
                        </a:rPr>
                        <a:t>Appointment only </a:t>
                      </a:r>
                    </a:p>
                    <a:p>
                      <a:pPr algn="ctr"/>
                      <a:endParaRPr lang="en-GB" sz="1200" b="0">
                        <a:solidFill>
                          <a:schemeClr val="tx1"/>
                        </a:solidFill>
                        <a:latin typeface="Aptos Display" panose="020B0004020202020204" pitchFamily="34" charset="0"/>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7030A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chemeClr val="tx1"/>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00B05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00B05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00B05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00B05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B050"/>
                          </a:solidFill>
                          <a:effectLst/>
                          <a:uLnTx/>
                          <a:uFillTx/>
                          <a:latin typeface="Aptos Display" panose="020B0004020202020204" pitchFamily="34" charset="0"/>
                          <a:ea typeface="+mn-ea"/>
                          <a:cs typeface="+mn-cs"/>
                        </a:rPr>
                        <a:t>Partner service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rPr>
                        <a:t>11am - 12 pm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chemeClr val="accent4"/>
                          </a:solidFill>
                          <a:effectLst/>
                          <a:uLnTx/>
                          <a:uFillTx/>
                          <a:latin typeface="Aptos Display" panose="020B0004020202020204" pitchFamily="34" charset="0"/>
                          <a:ea typeface="+mn-ea"/>
                          <a:cs typeface="+mn-cs"/>
                        </a:rPr>
                        <a:t>Healthy Babies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chemeClr val="accent4"/>
                          </a:solidFill>
                          <a:effectLst/>
                          <a:uLnTx/>
                          <a:uFillTx/>
                          <a:latin typeface="Aptos Display" panose="020B0004020202020204" pitchFamily="34" charset="0"/>
                          <a:ea typeface="+mn-ea"/>
                          <a:cs typeface="+mn-cs"/>
                        </a:rPr>
                        <a:t>Stay and play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rPr>
                        <a:t>birth - 18 months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rPr>
                        <a:t>Drop in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rgbClr val="7030A0"/>
                        </a:solidFill>
                        <a:effectLst/>
                        <a:uLnTx/>
                        <a:uFillTx/>
                        <a:latin typeface="Aptos Display" panose="020B0004020202020204" pitchFamily="34" charset="0"/>
                        <a:ea typeface="+mn-ea"/>
                        <a:cs typeface="+mn-cs"/>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200" b="0" kern="1200" dirty="0">
                          <a:solidFill>
                            <a:schemeClr val="dk1"/>
                          </a:solidFill>
                          <a:latin typeface="Aptos Display" panose="020B0004020202020204" pitchFamily="34" charset="0"/>
                          <a:ea typeface="+mn-ea"/>
                          <a:cs typeface="+mn-cs"/>
                        </a:rPr>
                        <a:t>9.30 – 11am</a:t>
                      </a:r>
                      <a:endParaRPr lang="en-GB" sz="1200" b="0" kern="1200" dirty="0">
                        <a:solidFill>
                          <a:schemeClr val="dk1"/>
                        </a:solidFill>
                        <a:highlight>
                          <a:srgbClr val="FFFF00"/>
                        </a:highlight>
                        <a:latin typeface="Aptos Display" panose="020B0004020202020204" pitchFamily="34" charset="0"/>
                        <a:ea typeface="+mn-ea"/>
                        <a:cs typeface="+mn-cs"/>
                      </a:endParaRPr>
                    </a:p>
                    <a:p>
                      <a:pPr algn="ctr"/>
                      <a:r>
                        <a:rPr lang="en-GB" sz="1200" b="1" kern="1200" dirty="0">
                          <a:solidFill>
                            <a:schemeClr val="accent4"/>
                          </a:solidFill>
                          <a:latin typeface="Aptos Display" panose="020B0004020202020204" pitchFamily="34" charset="0"/>
                          <a:ea typeface="+mn-ea"/>
                          <a:cs typeface="+mn-cs"/>
                        </a:rPr>
                        <a:t>Learning through play </a:t>
                      </a:r>
                    </a:p>
                    <a:p>
                      <a:pPr algn="ctr"/>
                      <a:r>
                        <a:rPr lang="en-GB" sz="1200" b="0" kern="1200" dirty="0">
                          <a:solidFill>
                            <a:schemeClr val="dk1"/>
                          </a:solidFill>
                          <a:latin typeface="Aptos Display" panose="020B0004020202020204" pitchFamily="34" charset="0"/>
                          <a:ea typeface="+mn-ea"/>
                          <a:cs typeface="+mn-cs"/>
                        </a:rPr>
                        <a:t>birth – 5 years</a:t>
                      </a:r>
                    </a:p>
                    <a:p>
                      <a:pPr algn="ctr"/>
                      <a:r>
                        <a:rPr lang="en-GB" sz="1200" b="0" kern="1200" dirty="0">
                          <a:solidFill>
                            <a:schemeClr val="dk1"/>
                          </a:solidFill>
                          <a:latin typeface="Aptos Display" panose="020B0004020202020204" pitchFamily="34" charset="0"/>
                          <a:ea typeface="+mn-ea"/>
                          <a:cs typeface="+mn-cs"/>
                        </a:rPr>
                        <a:t>Drop in </a:t>
                      </a:r>
                      <a:endParaRPr lang="en-GB" sz="1200" b="1" kern="1200" dirty="0">
                        <a:solidFill>
                          <a:srgbClr val="7030A0"/>
                        </a:solidFill>
                        <a:latin typeface="Aptos Display" panose="020B0004020202020204" pitchFamily="34" charset="0"/>
                        <a:ea typeface="+mn-ea"/>
                        <a:cs typeface="+mn-cs"/>
                      </a:endParaRPr>
                    </a:p>
                    <a:p>
                      <a:pPr algn="ctr"/>
                      <a:endParaRPr lang="en-GB" sz="1200" b="1" kern="1200" dirty="0">
                        <a:solidFill>
                          <a:srgbClr val="7030A0"/>
                        </a:solidFill>
                        <a:latin typeface="Aptos Display" panose="020B0004020202020204" pitchFamily="34" charset="0"/>
                        <a:ea typeface="+mn-ea"/>
                        <a:cs typeface="+mn-cs"/>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200" b="0" dirty="0">
                          <a:solidFill>
                            <a:schemeClr val="tx1"/>
                          </a:solidFill>
                          <a:latin typeface="Aptos Display" panose="020B0004020202020204" pitchFamily="34" charset="0"/>
                        </a:rPr>
                        <a:t>10 - 11am</a:t>
                      </a:r>
                    </a:p>
                    <a:p>
                      <a:pPr algn="ctr"/>
                      <a:r>
                        <a:rPr lang="en-GB" sz="1200" b="1" dirty="0">
                          <a:solidFill>
                            <a:schemeClr val="accent4"/>
                          </a:solidFill>
                          <a:latin typeface="Aptos Display" panose="020B0004020202020204" pitchFamily="34" charset="0"/>
                        </a:rPr>
                        <a:t>Talk and play </a:t>
                      </a:r>
                    </a:p>
                    <a:p>
                      <a:pPr algn="ctr"/>
                      <a:r>
                        <a:rPr lang="en-GB" sz="1200" b="0" dirty="0">
                          <a:solidFill>
                            <a:schemeClr val="tx1"/>
                          </a:solidFill>
                          <a:latin typeface="Aptos Display" panose="020B0004020202020204" pitchFamily="34" charset="0"/>
                        </a:rPr>
                        <a:t>18 months +</a:t>
                      </a:r>
                    </a:p>
                    <a:p>
                      <a:pPr algn="ctr"/>
                      <a:r>
                        <a:rPr lang="en-GB" sz="1200" b="0" dirty="0">
                          <a:solidFill>
                            <a:schemeClr val="tx1"/>
                          </a:solidFill>
                          <a:latin typeface="Aptos Display" panose="020B0004020202020204" pitchFamily="34" charset="0"/>
                        </a:rPr>
                        <a:t>Drop in</a:t>
                      </a:r>
                    </a:p>
                    <a:p>
                      <a:pPr algn="ctr"/>
                      <a:endParaRPr lang="en-GB" sz="1200" b="1" dirty="0">
                        <a:solidFill>
                          <a:schemeClr val="accent4"/>
                        </a:solidFill>
                        <a:latin typeface="Aptos Display" panose="020B0004020202020204" pitchFamily="34" charset="0"/>
                      </a:endParaRPr>
                    </a:p>
                    <a:p>
                      <a:pPr algn="ctr"/>
                      <a:endParaRPr lang="en-GB" sz="1200" b="0" dirty="0">
                        <a:solidFill>
                          <a:schemeClr val="tx1"/>
                        </a:solidFill>
                        <a:highlight>
                          <a:srgbClr val="FFFF00"/>
                        </a:highlight>
                        <a:latin typeface="Aptos Display" panose="020B0004020202020204" pitchFamily="34" charset="0"/>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224389">
                <a:tc vMerge="1">
                  <a:txBody>
                    <a:bodyPr/>
                    <a:lstStyle/>
                    <a:p>
                      <a:endParaRPr lang="en-GB"/>
                    </a:p>
                  </a:txBody>
                  <a:tcPr/>
                </a:tc>
                <a:tc>
                  <a:txBody>
                    <a:bodyPr/>
                    <a:lstStyle/>
                    <a:p>
                      <a:pPr algn="ctr"/>
                      <a:r>
                        <a:rPr lang="en-GB" sz="1200" b="0" dirty="0">
                          <a:solidFill>
                            <a:schemeClr val="tx1"/>
                          </a:solidFill>
                          <a:latin typeface="Aptos Display" panose="020B0004020202020204" pitchFamily="34" charset="0"/>
                        </a:rPr>
                        <a:t>1:30 - 2:30pm</a:t>
                      </a:r>
                    </a:p>
                    <a:p>
                      <a:pPr algn="ctr"/>
                      <a:r>
                        <a:rPr lang="en-GB" sz="1200" b="1" dirty="0">
                          <a:solidFill>
                            <a:schemeClr val="accent4"/>
                          </a:solidFill>
                          <a:latin typeface="Aptos Display" panose="020B0004020202020204" pitchFamily="34" charset="0"/>
                        </a:rPr>
                        <a:t>PAFT toddler </a:t>
                      </a:r>
                    </a:p>
                    <a:p>
                      <a:pPr algn="ctr"/>
                      <a:r>
                        <a:rPr lang="en-GB" sz="1200" b="0" dirty="0">
                          <a:solidFill>
                            <a:schemeClr val="tx1"/>
                          </a:solidFill>
                          <a:latin typeface="Aptos Display" panose="020B0004020202020204" pitchFamily="34" charset="0"/>
                        </a:rPr>
                        <a:t>12 months +</a:t>
                      </a:r>
                    </a:p>
                    <a:p>
                      <a:pPr algn="ctr"/>
                      <a:r>
                        <a:rPr lang="en-GB" sz="1200" b="0" dirty="0">
                          <a:solidFill>
                            <a:schemeClr val="tx1"/>
                          </a:solidFill>
                          <a:latin typeface="Aptos Display" panose="020B0004020202020204" pitchFamily="34" charset="0"/>
                        </a:rPr>
                        <a:t>Drop in </a:t>
                      </a:r>
                    </a:p>
                    <a:p>
                      <a:pPr algn="ctr"/>
                      <a:endParaRPr lang="en-GB" sz="1200" b="1" dirty="0">
                        <a:solidFill>
                          <a:schemeClr val="accent4"/>
                        </a:solidFill>
                        <a:latin typeface="Aptos Display" panose="020B0004020202020204" pitchFamily="34" charset="0"/>
                      </a:endParaRPr>
                    </a:p>
                    <a:p>
                      <a:pPr algn="ctr"/>
                      <a:endParaRPr lang="en-GB" sz="1200" b="0" dirty="0">
                        <a:solidFill>
                          <a:schemeClr val="tx1"/>
                        </a:solidFill>
                        <a:latin typeface="Aptos Display" panose="020B0004020202020204" pitchFamily="34" charset="0"/>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GB"/>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200" b="1" kern="1200">
                        <a:solidFill>
                          <a:srgbClr val="7030A0"/>
                        </a:solidFill>
                        <a:latin typeface="Aptos Display" panose="020B0004020202020204" pitchFamily="34" charset="0"/>
                        <a:ea typeface="+mn-ea"/>
                        <a:cs typeface="+mn-cs"/>
                      </a:endParaRPr>
                    </a:p>
                    <a:p>
                      <a:pPr algn="ctr"/>
                      <a:endParaRPr lang="en-GB" sz="1200" b="1" kern="1200">
                        <a:solidFill>
                          <a:srgbClr val="7030A0"/>
                        </a:solidFill>
                        <a:latin typeface="Aptos Display" panose="020B0004020202020204" pitchFamily="34" charset="0"/>
                        <a:ea typeface="+mn-ea"/>
                        <a:cs typeface="+mn-cs"/>
                      </a:endParaRPr>
                    </a:p>
                    <a:p>
                      <a:pPr algn="ctr"/>
                      <a:r>
                        <a:rPr lang="en-GB" sz="1200" b="1" kern="1200">
                          <a:solidFill>
                            <a:srgbClr val="00B050"/>
                          </a:solidFill>
                          <a:latin typeface="Aptos Display" panose="020B0004020202020204" pitchFamily="34" charset="0"/>
                          <a:ea typeface="+mn-ea"/>
                          <a:cs typeface="+mn-cs"/>
                        </a:rPr>
                        <a:t>Portage</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200" b="1" dirty="0">
                        <a:solidFill>
                          <a:srgbClr val="00B050"/>
                        </a:solidFill>
                        <a:latin typeface="Aptos Display" panose="020B0004020202020204" pitchFamily="34" charset="0"/>
                      </a:endParaRPr>
                    </a:p>
                    <a:p>
                      <a:pPr algn="ctr"/>
                      <a:r>
                        <a:rPr lang="en-GB" sz="1200" b="1" dirty="0">
                          <a:solidFill>
                            <a:srgbClr val="00B050"/>
                          </a:solidFill>
                          <a:latin typeface="Aptos Display" panose="020B0004020202020204" pitchFamily="34" charset="0"/>
                        </a:rPr>
                        <a:t>Blossom  baby massage </a:t>
                      </a:r>
                    </a:p>
                    <a:p>
                      <a:pPr algn="ctr"/>
                      <a:r>
                        <a:rPr lang="en-GB" sz="1200" b="1" dirty="0">
                          <a:solidFill>
                            <a:srgbClr val="00B050"/>
                          </a:solidFill>
                          <a:latin typeface="Aptos Display" panose="020B0004020202020204" pitchFamily="34" charset="0"/>
                        </a:rPr>
                        <a:t>Booking required </a:t>
                      </a:r>
                      <a:endParaRPr lang="en-GB" sz="1200" b="0" dirty="0">
                        <a:solidFill>
                          <a:schemeClr val="tx1"/>
                        </a:solidFill>
                        <a:highlight>
                          <a:srgbClr val="FFFF00"/>
                        </a:highlight>
                        <a:latin typeface="Aptos Display" panose="020B0004020202020204" pitchFamily="34" charset="0"/>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46585331"/>
                  </a:ext>
                </a:extLst>
              </a:tr>
            </a:tbl>
          </a:graphicData>
        </a:graphic>
      </p:graphicFrame>
      <p:sp>
        <p:nvSpPr>
          <p:cNvPr id="4" name="TextBox 3">
            <a:extLst>
              <a:ext uri="{FF2B5EF4-FFF2-40B4-BE49-F238E27FC236}">
                <a16:creationId xmlns:a16="http://schemas.microsoft.com/office/drawing/2014/main" id="{DFB40363-DE97-FA42-1A6D-BADFCCB5263F}"/>
              </a:ext>
            </a:extLst>
          </p:cNvPr>
          <p:cNvSpPr txBox="1"/>
          <p:nvPr/>
        </p:nvSpPr>
        <p:spPr>
          <a:xfrm>
            <a:off x="1696212" y="175750"/>
            <a:ext cx="5751576" cy="461665"/>
          </a:xfrm>
          <a:prstGeom prst="rect">
            <a:avLst/>
          </a:prstGeom>
          <a:noFill/>
        </p:spPr>
        <p:txBody>
          <a:bodyPr wrap="square">
            <a:spAutoFit/>
          </a:bodyPr>
          <a:lstStyle/>
          <a:p>
            <a:pPr algn="ctr"/>
            <a:r>
              <a:rPr lang="en-GB" sz="2400" b="1">
                <a:solidFill>
                  <a:schemeClr val="accent4"/>
                </a:solidFill>
              </a:rPr>
              <a:t>Best Start In Life Family Hub Central  </a:t>
            </a:r>
          </a:p>
        </p:txBody>
      </p:sp>
    </p:spTree>
    <p:extLst>
      <p:ext uri="{BB962C8B-B14F-4D97-AF65-F5344CB8AC3E}">
        <p14:creationId xmlns:p14="http://schemas.microsoft.com/office/powerpoint/2010/main" val="6779549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5641384-C02D-9BF7-8BD6-210655EC49EF}"/>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2C3BE820-8D91-E8EA-2F04-01270694A85C}"/>
              </a:ext>
            </a:extLst>
          </p:cNvPr>
          <p:cNvGraphicFramePr>
            <a:graphicFrameLocks noGrp="1"/>
          </p:cNvGraphicFramePr>
          <p:nvPr>
            <p:extLst>
              <p:ext uri="{D42A27DB-BD31-4B8C-83A1-F6EECF244321}">
                <p14:modId xmlns:p14="http://schemas.microsoft.com/office/powerpoint/2010/main" val="1459517408"/>
              </p:ext>
            </p:extLst>
          </p:nvPr>
        </p:nvGraphicFramePr>
        <p:xfrm>
          <a:off x="121458" y="653689"/>
          <a:ext cx="8901084" cy="6492240"/>
        </p:xfrm>
        <a:graphic>
          <a:graphicData uri="http://schemas.openxmlformats.org/drawingml/2006/table">
            <a:tbl>
              <a:tblPr firstRow="1" bandRow="1">
                <a:tableStyleId>{5C22544A-7EE6-4342-B048-85BDC9FD1C3A}</a:tableStyleId>
              </a:tblPr>
              <a:tblGrid>
                <a:gridCol w="987564">
                  <a:extLst>
                    <a:ext uri="{9D8B030D-6E8A-4147-A177-3AD203B41FA5}">
                      <a16:colId xmlns:a16="http://schemas.microsoft.com/office/drawing/2014/main" val="20000"/>
                    </a:ext>
                  </a:extLst>
                </a:gridCol>
                <a:gridCol w="1547990">
                  <a:extLst>
                    <a:ext uri="{9D8B030D-6E8A-4147-A177-3AD203B41FA5}">
                      <a16:colId xmlns:a16="http://schemas.microsoft.com/office/drawing/2014/main" val="20001"/>
                    </a:ext>
                  </a:extLst>
                </a:gridCol>
                <a:gridCol w="1485242">
                  <a:extLst>
                    <a:ext uri="{9D8B030D-6E8A-4147-A177-3AD203B41FA5}">
                      <a16:colId xmlns:a16="http://schemas.microsoft.com/office/drawing/2014/main" val="20002"/>
                    </a:ext>
                  </a:extLst>
                </a:gridCol>
                <a:gridCol w="1517882">
                  <a:extLst>
                    <a:ext uri="{9D8B030D-6E8A-4147-A177-3AD203B41FA5}">
                      <a16:colId xmlns:a16="http://schemas.microsoft.com/office/drawing/2014/main" val="20003"/>
                    </a:ext>
                  </a:extLst>
                </a:gridCol>
                <a:gridCol w="1703388">
                  <a:extLst>
                    <a:ext uri="{9D8B030D-6E8A-4147-A177-3AD203B41FA5}">
                      <a16:colId xmlns:a16="http://schemas.microsoft.com/office/drawing/2014/main" val="20004"/>
                    </a:ext>
                  </a:extLst>
                </a:gridCol>
                <a:gridCol w="1659018">
                  <a:extLst>
                    <a:ext uri="{9D8B030D-6E8A-4147-A177-3AD203B41FA5}">
                      <a16:colId xmlns:a16="http://schemas.microsoft.com/office/drawing/2014/main" val="20005"/>
                    </a:ext>
                  </a:extLst>
                </a:gridCol>
              </a:tblGrid>
              <a:tr h="281643">
                <a:tc>
                  <a:txBody>
                    <a:bodyPr/>
                    <a:lstStyle/>
                    <a:p>
                      <a:pPr algn="ctr"/>
                      <a:r>
                        <a:rPr lang="en-GB" sz="1200">
                          <a:solidFill>
                            <a:schemeClr val="tx1"/>
                          </a:solidFill>
                          <a:latin typeface="Aptos Display" panose="020B0004020202020204" pitchFamily="34" charset="0"/>
                        </a:rPr>
                        <a:t>Venues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Monday 07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a:rPr>
                        <a:t>Tuesday 08 </a:t>
                      </a:r>
                      <a:r>
                        <a:rPr lang="en-GB" sz="1200" b="1" i="0" u="none" strike="noStrike" noProof="0">
                          <a:solidFill>
                            <a:schemeClr val="tx1"/>
                          </a:solidFill>
                          <a:latin typeface="Aptos Display"/>
                        </a:rPr>
                        <a:t>September </a:t>
                      </a:r>
                      <a:r>
                        <a:rPr lang="en-GB" sz="1200" b="1">
                          <a:solidFill>
                            <a:schemeClr val="tx1"/>
                          </a:solidFill>
                          <a:latin typeface="Aptos Display"/>
                        </a:rPr>
                        <a:t>  </a:t>
                      </a:r>
                      <a:r>
                        <a:rPr lang="en-GB" sz="1200" b="1" i="0" u="none" strike="noStrike" noProof="0">
                          <a:solidFill>
                            <a:schemeClr val="tx1"/>
                          </a:solidFill>
                          <a:latin typeface="Aptos Display"/>
                        </a:rPr>
                        <a:t> </a:t>
                      </a:r>
                      <a:r>
                        <a:rPr lang="en-GB" sz="1200" b="1">
                          <a:solidFill>
                            <a:schemeClr val="tx1"/>
                          </a:solidFill>
                          <a:latin typeface="Aptos Display"/>
                        </a:rPr>
                        <a:t>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Wednesday 09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Thursday 10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2026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r>
                        <a:rPr lang="en-GB" sz="1200" b="1">
                          <a:solidFill>
                            <a:schemeClr val="tx1"/>
                          </a:solidFill>
                          <a:latin typeface="Aptos Display" panose="020B0004020202020204" pitchFamily="34" charset="0"/>
                        </a:rPr>
                        <a:t>Friday 11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0"/>
                  </a:ext>
                </a:extLst>
              </a:tr>
              <a:tr h="736199">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accent4"/>
                          </a:solidFill>
                          <a:effectLst/>
                          <a:uLnTx/>
                          <a:uFillTx/>
                          <a:latin typeface="Aptos Display"/>
                          <a:ea typeface="+mn-ea"/>
                          <a:cs typeface="Aharoni"/>
                        </a:rPr>
                        <a:t>Best Start in Life Family Hub Cedars </a:t>
                      </a:r>
                      <a:r>
                        <a:rPr kumimoji="0" lang="en-GB" sz="1200" b="1" i="0" u="none" strike="noStrike" kern="1200" cap="none" spc="0" normalizeH="0" baseline="0" noProof="0">
                          <a:ln>
                            <a:noFill/>
                          </a:ln>
                          <a:solidFill>
                            <a:prstClr val="black"/>
                          </a:solidFill>
                          <a:effectLst/>
                          <a:uLnTx/>
                          <a:uFillTx/>
                          <a:latin typeface="Aptos Display"/>
                          <a:ea typeface="+mn-ea"/>
                          <a:cs typeface="Aharoni"/>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Whittlesea Road, Harrow, HA3 6LS.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020 8736 6222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dirty="0">
                          <a:solidFill>
                            <a:schemeClr val="tx1"/>
                          </a:solidFill>
                          <a:latin typeface="Aptos Display" panose="020B0004020202020204" pitchFamily="34" charset="0"/>
                        </a:rPr>
                        <a:t>10 – 11.15am </a:t>
                      </a:r>
                      <a:endParaRPr lang="en-GB" sz="1200" b="1" dirty="0">
                        <a:solidFill>
                          <a:schemeClr val="tx1"/>
                        </a:solidFill>
                        <a:latin typeface="Aptos Display" panose="020B0004020202020204" pitchFamily="34" charset="0"/>
                      </a:endParaRPr>
                    </a:p>
                    <a:p>
                      <a:pPr algn="ctr"/>
                      <a:r>
                        <a:rPr lang="en-GB" sz="1200" b="1" dirty="0">
                          <a:solidFill>
                            <a:schemeClr val="accent4"/>
                          </a:solidFill>
                          <a:latin typeface="Aptos Display" panose="020B0004020202020204" pitchFamily="34" charset="0"/>
                        </a:rPr>
                        <a:t>Babbling Babies </a:t>
                      </a:r>
                    </a:p>
                    <a:p>
                      <a:pPr algn="ctr"/>
                      <a:r>
                        <a:rPr lang="en-GB" sz="1200" dirty="0">
                          <a:latin typeface="Aptos Display" panose="020B0004020202020204" pitchFamily="34" charset="0"/>
                        </a:rPr>
                        <a:t>Prenatal – Crawlers</a:t>
                      </a:r>
                    </a:p>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b="0" dirty="0">
                          <a:solidFill>
                            <a:schemeClr val="tx1"/>
                          </a:solidFill>
                          <a:latin typeface="Aptos Display" panose="020B0004020202020204" pitchFamily="34" charset="0"/>
                        </a:rPr>
                        <a:t>Drop in </a:t>
                      </a:r>
                      <a:endParaRPr lang="en-GB" sz="1200" b="1" dirty="0">
                        <a:solidFill>
                          <a:srgbClr val="7030A0"/>
                        </a:solidFill>
                        <a:latin typeface="Aptos Display" panose="020B0004020202020204" pitchFamily="34" charset="0"/>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algn="ctr"/>
                      <a:endParaRPr lang="en-GB" sz="1200" b="1">
                        <a:solidFill>
                          <a:schemeClr val="tx1"/>
                        </a:solidFill>
                        <a:highlight>
                          <a:srgbClr val="FFFF00"/>
                        </a:highlight>
                        <a:latin typeface="Aptos Display" panose="020B0004020202020204" pitchFamily="34" charset="0"/>
                      </a:endParaRPr>
                    </a:p>
                    <a:p>
                      <a:pPr algn="ctr"/>
                      <a:endParaRPr lang="en-GB" sz="1200" b="1">
                        <a:highlight>
                          <a:srgbClr val="FFFF00"/>
                        </a:highlight>
                        <a:latin typeface="Aptos Display" panose="020B0004020202020204" pitchFamily="34" charset="0"/>
                      </a:endParaRPr>
                    </a:p>
                    <a:p>
                      <a:pPr algn="ctr"/>
                      <a:endParaRPr lang="en-GB" sz="1200" b="1">
                        <a:latin typeface="Aptos Display" panose="020B0004020202020204" pitchFamily="34" charset="0"/>
                      </a:endParaRPr>
                    </a:p>
                    <a:p>
                      <a:pPr algn="ctr"/>
                      <a:endParaRPr lang="en-GB" sz="1200" b="1">
                        <a:latin typeface="Aptos Display" panose="020B0004020202020204" pitchFamily="34" charset="0"/>
                      </a:endParaRPr>
                    </a:p>
                    <a:p>
                      <a:pPr algn="ctr"/>
                      <a:r>
                        <a:rPr lang="en-GB" sz="1200" b="1">
                          <a:solidFill>
                            <a:srgbClr val="7030A0"/>
                          </a:solidFill>
                          <a:latin typeface="Aptos Display" panose="020B0004020202020204" pitchFamily="34" charset="0"/>
                        </a:rPr>
                        <a:t>1-2:30pm </a:t>
                      </a:r>
                    </a:p>
                    <a:p>
                      <a:pPr algn="ctr"/>
                      <a:r>
                        <a:rPr lang="en-GB" sz="1200" b="1">
                          <a:solidFill>
                            <a:srgbClr val="7030A0"/>
                          </a:solidFill>
                          <a:latin typeface="Aptos Display" panose="020B0004020202020204" pitchFamily="34" charset="0"/>
                        </a:rPr>
                        <a:t>Team meeting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7030A0"/>
                        </a:solidFill>
                        <a:effectLst/>
                        <a:uLnTx/>
                        <a:uFillTx/>
                        <a:latin typeface="Aptos Display"/>
                        <a:ea typeface="+mn-ea"/>
                        <a:cs typeface="+mn-cs"/>
                      </a:endParaRPr>
                    </a:p>
                    <a:p>
                      <a:pPr marL="0" marR="0" lvl="0" indent="0" algn="ctr">
                        <a:lnSpc>
                          <a:spcPct val="100000"/>
                        </a:lnSpc>
                        <a:spcBef>
                          <a:spcPts val="0"/>
                        </a:spcBef>
                        <a:spcAft>
                          <a:spcPts val="0"/>
                        </a:spcAft>
                        <a:buClrTx/>
                        <a:buSzTx/>
                        <a:buFontTx/>
                        <a:buNone/>
                      </a:pPr>
                      <a:endParaRPr lang="en-GB" sz="1200" b="0" i="0" u="none" strike="noStrike" kern="1200" cap="none" spc="0" normalizeH="0" baseline="0" noProof="0">
                        <a:ln>
                          <a:noFill/>
                        </a:ln>
                        <a:solidFill>
                          <a:srgbClr val="7030A0"/>
                        </a:solidFill>
                        <a:effectLst/>
                        <a:uLnTx/>
                        <a:uFillTx/>
                        <a:latin typeface="Aptos Display"/>
                        <a:ea typeface="+mn-ea"/>
                        <a:cs typeface="+mn-cs"/>
                      </a:endParaRPr>
                    </a:p>
                    <a:p>
                      <a:pPr marL="0" marR="0" lvl="0" indent="0" algn="ctr">
                        <a:lnSpc>
                          <a:spcPct val="100000"/>
                        </a:lnSpc>
                        <a:spcBef>
                          <a:spcPts val="0"/>
                        </a:spcBef>
                        <a:spcAft>
                          <a:spcPts val="0"/>
                        </a:spcAft>
                        <a:buClrTx/>
                        <a:buSzTx/>
                        <a:buFontTx/>
                        <a:buNone/>
                      </a:pPr>
                      <a:endParaRPr lang="en-GB" sz="1200" b="0" i="0" u="none" strike="noStrike" kern="1200" cap="none" spc="0" normalizeH="0" baseline="0" noProof="0">
                        <a:ln>
                          <a:noFill/>
                        </a:ln>
                        <a:solidFill>
                          <a:srgbClr val="7030A0"/>
                        </a:solidFill>
                        <a:effectLst/>
                        <a:uLnTx/>
                        <a:uFillTx/>
                        <a:latin typeface="Aptos Display"/>
                        <a:ea typeface="+mn-ea"/>
                        <a:cs typeface="+mn-cs"/>
                      </a:endParaRPr>
                    </a:p>
                    <a:p>
                      <a:pPr marL="0" marR="0" lvl="0" indent="0" algn="ctr">
                        <a:lnSpc>
                          <a:spcPct val="100000"/>
                        </a:lnSpc>
                        <a:spcBef>
                          <a:spcPts val="0"/>
                        </a:spcBef>
                        <a:spcAft>
                          <a:spcPts val="0"/>
                        </a:spcAft>
                        <a:buClrTx/>
                        <a:buSzTx/>
                        <a:buFontTx/>
                        <a:buNone/>
                      </a:pPr>
                      <a:endParaRPr lang="en-GB" sz="1200" b="0" i="0" u="none" strike="noStrike" kern="1200" cap="none" spc="0" normalizeH="0" baseline="0" noProof="0">
                        <a:ln>
                          <a:noFill/>
                        </a:ln>
                        <a:solidFill>
                          <a:srgbClr val="92D050"/>
                        </a:solidFill>
                        <a:effectLst/>
                        <a:uLnTx/>
                        <a:uFillTx/>
                        <a:latin typeface="Aptos Display"/>
                        <a:ea typeface="+mn-ea"/>
                        <a:cs typeface="+mn-cs"/>
                      </a:endParaRPr>
                    </a:p>
                    <a:p>
                      <a:pPr marL="0" marR="0" lvl="0" indent="0" algn="ctr">
                        <a:lnSpc>
                          <a:spcPct val="100000"/>
                        </a:lnSpc>
                        <a:spcBef>
                          <a:spcPts val="0"/>
                        </a:spcBef>
                        <a:spcAft>
                          <a:spcPts val="0"/>
                        </a:spcAft>
                        <a:buClrTx/>
                        <a:buSzTx/>
                        <a:buFontTx/>
                        <a:buNone/>
                      </a:pPr>
                      <a:endParaRPr lang="en-GB" sz="1200" b="0" i="0" u="none" strike="noStrike" kern="1200" cap="none" spc="0" normalizeH="0" baseline="0" noProof="0">
                        <a:ln>
                          <a:noFill/>
                        </a:ln>
                        <a:solidFill>
                          <a:srgbClr val="92D050"/>
                        </a:solidFill>
                        <a:effectLst/>
                        <a:uLnTx/>
                        <a:uFillTx/>
                        <a:latin typeface="Aptos Display"/>
                        <a:ea typeface="+mn-ea"/>
                        <a:cs typeface="+mn-cs"/>
                      </a:endParaRPr>
                    </a:p>
                    <a:p>
                      <a:pPr marL="0" marR="0" lvl="0" indent="0" algn="ctr">
                        <a:lnSpc>
                          <a:spcPct val="100000"/>
                        </a:lnSpc>
                        <a:spcBef>
                          <a:spcPts val="0"/>
                        </a:spcBef>
                        <a:spcAft>
                          <a:spcPts val="0"/>
                        </a:spcAft>
                        <a:buClrTx/>
                        <a:buSzTx/>
                        <a:buFontTx/>
                        <a:buNone/>
                      </a:pPr>
                      <a:r>
                        <a:rPr lang="en-GB" sz="1200" b="0" i="0" u="none" strike="noStrike" kern="1200" cap="none" spc="0" normalizeH="0" baseline="0" noProof="0">
                          <a:ln>
                            <a:noFill/>
                          </a:ln>
                          <a:solidFill>
                            <a:srgbClr val="00B050"/>
                          </a:solidFill>
                          <a:effectLst/>
                          <a:uLnTx/>
                          <a:uFillTx/>
                          <a:latin typeface="Aptos Display"/>
                          <a:ea typeface="+mn-ea"/>
                          <a:cs typeface="+mn-cs"/>
                        </a:rPr>
                        <a:t>Partner service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rPr>
                        <a:t>10 – 11am </a:t>
                      </a:r>
                      <a:endParaRPr kumimoji="0" lang="en-GB" sz="1200" b="0" i="0" u="none" strike="noStrike" kern="1200" cap="none" spc="0" normalizeH="0" baseline="0" noProof="0" dirty="0">
                        <a:ln>
                          <a:noFill/>
                        </a:ln>
                        <a:solidFill>
                          <a:schemeClr val="tx1"/>
                        </a:solidFill>
                        <a:effectLst/>
                        <a:uLnTx/>
                        <a:uFillTx/>
                        <a:latin typeface="Aptos Display"/>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8064A2"/>
                          </a:solidFill>
                          <a:effectLst/>
                          <a:uLnTx/>
                          <a:uFillTx/>
                          <a:latin typeface="Aptos Display"/>
                          <a:ea typeface="+mn-ea"/>
                          <a:cs typeface="+mn-cs"/>
                        </a:rPr>
                        <a:t>TALK &amp; Play Group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rPr>
                        <a:t>Speech, language &amp; communication group – drop 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rPr>
                        <a:t>18 months +</a:t>
                      </a:r>
                      <a:endParaRPr kumimoji="0" lang="en-GB" sz="1200" b="0" i="0" u="none" strike="noStrike" kern="1200" cap="none" spc="0" normalizeH="0" baseline="0" noProof="0" dirty="0">
                        <a:ln>
                          <a:noFill/>
                        </a:ln>
                        <a:solidFill>
                          <a:schemeClr val="tx1"/>
                        </a:solidFill>
                        <a:effectLst/>
                        <a:uLnTx/>
                        <a:uFillTx/>
                        <a:latin typeface="Aptos Display"/>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8064A2"/>
                          </a:solidFill>
                          <a:effectLst/>
                          <a:uLnTx/>
                          <a:uFillTx/>
                          <a:latin typeface="Aptos Display"/>
                          <a:ea typeface="+mn-ea"/>
                          <a:cs typeface="+mn-cs"/>
                        </a:rPr>
                        <a:t>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10.30 - 11.30am</a:t>
                      </a:r>
                      <a:endParaRPr lang="en-GB" sz="1200" b="1" dirty="0">
                        <a:solidFill>
                          <a:schemeClr val="accent4"/>
                        </a:solidFill>
                        <a:latin typeface="Aptos Display" panose="020B0004020202020204" pitchFamily="34" charset="0"/>
                      </a:endParaRPr>
                    </a:p>
                    <a:p>
                      <a:pPr algn="ctr"/>
                      <a:r>
                        <a:rPr lang="en-GB" sz="1200" b="1" dirty="0">
                          <a:solidFill>
                            <a:schemeClr val="accent4"/>
                          </a:solidFill>
                          <a:latin typeface="Aptos Display" panose="020B0004020202020204" pitchFamily="34" charset="0"/>
                        </a:rPr>
                        <a:t>Outdoor play – little adventurers </a:t>
                      </a:r>
                      <a:endParaRPr lang="en-GB" sz="1200" dirty="0">
                        <a:latin typeface="Aptos Display" panose="020B0004020202020204" pitchFamily="34" charset="0"/>
                      </a:endParaRPr>
                    </a:p>
                    <a:p>
                      <a:pPr algn="ctr"/>
                      <a:r>
                        <a:rPr lang="en-GB" sz="1200" b="0" dirty="0">
                          <a:solidFill>
                            <a:schemeClr val="tx1"/>
                          </a:solidFill>
                          <a:latin typeface="Aptos Display" panose="020B0004020202020204" pitchFamily="34" charset="0"/>
                        </a:rPr>
                        <a:t>Drop in</a:t>
                      </a:r>
                    </a:p>
                    <a:p>
                      <a:pPr algn="ctr"/>
                      <a:r>
                        <a:rPr lang="en-GB" sz="1200" b="0" dirty="0">
                          <a:solidFill>
                            <a:schemeClr val="tx1"/>
                          </a:solidFill>
                          <a:latin typeface="Aptos Display" panose="020B0004020202020204" pitchFamily="34" charset="0"/>
                        </a:rPr>
                        <a:t>Birth - 5yrs</a:t>
                      </a:r>
                    </a:p>
                    <a:p>
                      <a:pPr algn="ctr"/>
                      <a:endParaRPr lang="en-GB" sz="1200" b="1" dirty="0">
                        <a:solidFill>
                          <a:srgbClr val="7030A0"/>
                        </a:solidFill>
                        <a:latin typeface="Aptos Display" panose="020B0004020202020204" pitchFamily="34" charset="0"/>
                      </a:endParaRPr>
                    </a:p>
                    <a:p>
                      <a:pPr algn="ctr"/>
                      <a:endParaRPr lang="en-GB" sz="1200" b="1" dirty="0">
                        <a:solidFill>
                          <a:srgbClr val="7030A0"/>
                        </a:solidFill>
                        <a:latin typeface="Aptos Display" panose="020B0004020202020204" pitchFamily="34" charset="0"/>
                      </a:endParaRPr>
                    </a:p>
                    <a:p>
                      <a:pPr algn="ctr"/>
                      <a:endParaRPr lang="en-GB" sz="1200" b="1" dirty="0">
                        <a:solidFill>
                          <a:srgbClr val="7030A0"/>
                        </a:solidFill>
                        <a:latin typeface="Aptos Display" panose="020B0004020202020204" pitchFamily="34" charset="0"/>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73736">
                <a:tc vMerge="1">
                  <a:txBody>
                    <a:bodyPr/>
                    <a:lstStyle/>
                    <a:p>
                      <a:endParaRPr lang="en-GB"/>
                    </a:p>
                  </a:txBody>
                  <a:tcPr/>
                </a:tc>
                <a:tc rowSpan="2">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  – 3.30pm </a:t>
                      </a:r>
                      <a:endParaRPr kumimoji="0" lang="en-GB" sz="1200" b="1" i="0" u="none" strike="noStrike" kern="1200" cap="none" spc="0" normalizeH="0" baseline="0" noProof="0" dirty="0">
                        <a:ln>
                          <a:noFill/>
                        </a:ln>
                        <a:solidFill>
                          <a:srgbClr val="7030A0"/>
                        </a:solidFill>
                        <a:effectLst/>
                        <a:uLnTx/>
                        <a:uFillTx/>
                        <a:latin typeface="Aptos Display" panose="020B0004020202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8064A2"/>
                          </a:solidFill>
                          <a:effectLst/>
                          <a:uLnTx/>
                          <a:uFillTx/>
                          <a:latin typeface="Aptos Display" panose="020B0004020202020204" pitchFamily="34" charset="0"/>
                          <a:ea typeface="+mn-ea"/>
                          <a:cs typeface="+mn-cs"/>
                        </a:rPr>
                        <a:t>2-year checks </a:t>
                      </a:r>
                      <a:r>
                        <a:rPr kumimoji="0" lang="en-GB" sz="1200" b="1"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 </a:t>
                      </a:r>
                      <a:endParaRPr kumimoji="0" lang="en-GB" sz="1200" b="1" i="0" u="none" strike="noStrike" kern="1200" cap="none" spc="0" normalizeH="0" baseline="0" noProof="0" dirty="0">
                        <a:ln>
                          <a:noFill/>
                        </a:ln>
                        <a:solidFill>
                          <a:srgbClr val="7030A0"/>
                        </a:solidFill>
                        <a:effectLst/>
                        <a:uLnTx/>
                        <a:uFillTx/>
                        <a:latin typeface="Aptos Display" panose="020B0004020202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Bookable Service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rgbClr val="7030A0"/>
                        </a:solidFill>
                        <a:effectLst/>
                        <a:uLnTx/>
                        <a:uFillTx/>
                        <a:latin typeface="Aptos Display" panose="020B0004020202020204" pitchFamily="34" charset="0"/>
                        <a:ea typeface="+mn-ea"/>
                        <a:cs typeface="+mn-cs"/>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GB"/>
                    </a:p>
                  </a:txBody>
                  <a:tcPr/>
                </a:tc>
                <a:tc vMerge="1">
                  <a:txBody>
                    <a:bodyPr/>
                    <a:lstStyle/>
                    <a:p>
                      <a:endParaRPr lang="en-GB"/>
                    </a:p>
                  </a:txBody>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0">
                        <a:solidFill>
                          <a:schemeClr val="tx1"/>
                        </a:solidFill>
                        <a:latin typeface="Aptos Display" panose="020B0004020202020204" pitchFamily="34" charset="0"/>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GB"/>
                    </a:p>
                  </a:txBody>
                  <a:tcPr/>
                </a:tc>
                <a:extLst>
                  <a:ext uri="{0D108BD9-81ED-4DB2-BD59-A6C34878D82A}">
                    <a16:rowId xmlns:a16="http://schemas.microsoft.com/office/drawing/2014/main" val="1440407194"/>
                  </a:ext>
                </a:extLst>
              </a:tr>
              <a:tr h="599253">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1.30 – 3pm </a:t>
                      </a:r>
                      <a:endParaRPr kumimoji="0" lang="en-GB" sz="1200" b="0" i="0" u="none" strike="noStrike" kern="1200" cap="none" spc="0" normalizeH="0" baseline="0" noProof="0" dirty="0">
                        <a:ln>
                          <a:noFill/>
                        </a:ln>
                        <a:solidFill>
                          <a:prstClr val="black"/>
                        </a:solidFill>
                        <a:effectLst/>
                        <a:uLnTx/>
                        <a:uFillTx/>
                        <a:latin typeface="Aptos Display"/>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8064A2"/>
                          </a:solidFill>
                          <a:effectLst/>
                          <a:uLnTx/>
                          <a:uFillTx/>
                          <a:latin typeface="Aptos Display"/>
                          <a:ea typeface="+mn-ea"/>
                          <a:cs typeface="+mn-cs"/>
                        </a:rPr>
                        <a:t>Learning Through </a:t>
                      </a:r>
                      <a:r>
                        <a:rPr kumimoji="0" lang="en-GB" sz="1200" b="0" i="0" u="none" strike="noStrike" kern="1200" cap="none" spc="0" normalizeH="0" baseline="0" noProof="0" dirty="0">
                          <a:ln>
                            <a:noFill/>
                          </a:ln>
                          <a:solidFill>
                            <a:schemeClr val="accent4"/>
                          </a:solidFill>
                          <a:effectLst/>
                          <a:uLnTx/>
                          <a:uFillTx/>
                          <a:latin typeface="Aptos Display"/>
                          <a:ea typeface="+mn-ea"/>
                          <a:cs typeface="+mn-cs"/>
                        </a:rPr>
                        <a:t>Play</a:t>
                      </a:r>
                      <a:r>
                        <a:rPr kumimoji="0" lang="en-GB" sz="1200" b="0" i="0" u="none" strike="noStrike" kern="1200" cap="none" spc="0" normalizeH="0" baseline="0" noProof="0" dirty="0">
                          <a:ln>
                            <a:noFill/>
                          </a:ln>
                          <a:solidFill>
                            <a:prstClr val="black"/>
                          </a:solidFill>
                          <a:effectLst/>
                          <a:uLnTx/>
                          <a:uFillTx/>
                          <a:latin typeface="Aptos Display"/>
                          <a:ea typeface="+mn-ea"/>
                          <a:cs typeface="+mn-cs"/>
                        </a:rPr>
                        <a:t> Rising Stars 18 months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Drop in </a:t>
                      </a:r>
                      <a:endParaRPr kumimoji="0" lang="en-GB" sz="1200" b="0" i="0" u="none" strike="noStrike" kern="1200" cap="none" spc="0" normalizeH="0" baseline="0" noProof="0" dirty="0">
                        <a:ln>
                          <a:noFill/>
                        </a:ln>
                        <a:solidFill>
                          <a:prstClr val="black"/>
                        </a:solidFill>
                        <a:effectLst/>
                        <a:uLnTx/>
                        <a:uFillTx/>
                        <a:latin typeface="Aptos Display"/>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8064A2"/>
                        </a:solidFill>
                        <a:effectLst/>
                        <a:uLnTx/>
                        <a:uFillTx/>
                        <a:latin typeface="Aptos Display"/>
                        <a:ea typeface="+mn-ea"/>
                        <a:cs typeface="+mn-cs"/>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GB"/>
                    </a:p>
                  </a:txBody>
                  <a:tcPr/>
                </a:tc>
                <a:extLst>
                  <a:ext uri="{0D108BD9-81ED-4DB2-BD59-A6C34878D82A}">
                    <a16:rowId xmlns:a16="http://schemas.microsoft.com/office/drawing/2014/main" val="2890590776"/>
                  </a:ext>
                </a:extLst>
              </a:tr>
              <a:tr h="173736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accent4"/>
                          </a:solidFill>
                          <a:effectLst/>
                          <a:uLnTx/>
                          <a:uFillTx/>
                          <a:latin typeface="Aptos Display" panose="020B0004020202020204" pitchFamily="34" charset="0"/>
                          <a:ea typeface="+mn-ea"/>
                          <a:cs typeface="Aharoni"/>
                        </a:rPr>
                        <a:t>The Pinner Centre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Chapel Lane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Car Park, Pinner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HA5 1AA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020 8424 1460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200" b="1">
                        <a:latin typeface="Aptos Display"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00B05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00B05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00B05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B050"/>
                          </a:solidFill>
                          <a:effectLst/>
                          <a:uLnTx/>
                          <a:uFillTx/>
                          <a:latin typeface="Aptos Display" panose="020B0004020202020204" pitchFamily="34" charset="0"/>
                          <a:ea typeface="+mn-ea"/>
                          <a:cs typeface="+mn-cs"/>
                        </a:rPr>
                        <a:t>Partner services </a:t>
                      </a:r>
                    </a:p>
                    <a:p>
                      <a:pPr algn="ctr"/>
                      <a:endParaRPr lang="en-GB" sz="1200" b="1">
                        <a:latin typeface="Aptos Display" panose="020B00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GB" sz="1200" b="0" i="0" u="none" strike="noStrike" kern="1200" cap="none" spc="0" normalizeH="0" baseline="0" noProof="0" dirty="0">
                          <a:ln>
                            <a:noFill/>
                          </a:ln>
                          <a:solidFill>
                            <a:schemeClr val="tx1"/>
                          </a:solidFill>
                          <a:effectLst/>
                          <a:uLnTx/>
                          <a:uFillTx/>
                          <a:latin typeface="Aptos Display"/>
                          <a:ea typeface="+mn-ea"/>
                          <a:cs typeface="+mn-cs"/>
                        </a:rPr>
                        <a:t>10 – 11am </a:t>
                      </a:r>
                      <a:endParaRPr lang="en-US" sz="1200" b="0" i="0" u="none" strike="noStrike" kern="1200" cap="none" spc="0" normalizeH="0" baseline="0" noProof="0" dirty="0">
                        <a:ln>
                          <a:noFill/>
                        </a:ln>
                        <a:solidFill>
                          <a:srgbClr val="000000"/>
                        </a:solidFill>
                        <a:effectLst/>
                        <a:uLnTx/>
                        <a:uFillTx/>
                        <a:latin typeface="Aptos Display"/>
                        <a:ea typeface="+mn-ea"/>
                        <a:cs typeface="+mn-cs"/>
                      </a:endParaRPr>
                    </a:p>
                    <a:p>
                      <a:pPr lvl="0" algn="ctr">
                        <a:buNone/>
                      </a:pPr>
                      <a:r>
                        <a:rPr lang="en-GB" sz="1200" b="1" i="0" u="none" strike="noStrike" kern="1200" cap="none" spc="0" normalizeH="0" baseline="0" noProof="0" dirty="0">
                          <a:ln>
                            <a:noFill/>
                          </a:ln>
                          <a:solidFill>
                            <a:srgbClr val="7030A0"/>
                          </a:solidFill>
                          <a:effectLst/>
                          <a:uLnTx/>
                          <a:uFillTx/>
                          <a:latin typeface="Aptos Display"/>
                          <a:ea typeface="+mn-ea"/>
                          <a:cs typeface="+mn-cs"/>
                        </a:rPr>
                        <a:t>TALK &amp; Play Group </a:t>
                      </a:r>
                    </a:p>
                    <a:p>
                      <a:pPr lvl="0" algn="ctr">
                        <a:buNone/>
                      </a:pPr>
                      <a:r>
                        <a:rPr lang="en-GB" sz="1200" b="0" i="0" u="none" strike="noStrike" kern="1200" cap="none" spc="0" normalizeH="0" baseline="0" noProof="0" dirty="0">
                          <a:ln>
                            <a:noFill/>
                          </a:ln>
                          <a:solidFill>
                            <a:srgbClr val="002060"/>
                          </a:solidFill>
                          <a:effectLst/>
                          <a:uLnTx/>
                          <a:uFillTx/>
                          <a:latin typeface="Aptos Display"/>
                          <a:ea typeface="+mn-ea"/>
                          <a:cs typeface="+mn-cs"/>
                        </a:rPr>
                        <a:t>18 months +</a:t>
                      </a:r>
                      <a:endParaRPr lang="en-US" sz="1200" b="0" i="0" u="none" strike="noStrike" kern="1200" cap="none" spc="0" normalizeH="0" baseline="0" noProof="0" dirty="0">
                        <a:ln>
                          <a:noFill/>
                        </a:ln>
                        <a:solidFill>
                          <a:srgbClr val="002060"/>
                        </a:solidFill>
                        <a:effectLst/>
                        <a:uLnTx/>
                        <a:uFillTx/>
                        <a:latin typeface="Aptos Display"/>
                        <a:ea typeface="+mn-ea"/>
                        <a:cs typeface="+mn-cs"/>
                      </a:endParaRPr>
                    </a:p>
                    <a:p>
                      <a:pPr lvl="0" algn="ctr">
                        <a:buNone/>
                      </a:pPr>
                      <a:r>
                        <a:rPr lang="en-GB" sz="1200" b="0" i="0" u="none" strike="noStrike" kern="1200" cap="none" spc="0" normalizeH="0" baseline="0" noProof="0" dirty="0">
                          <a:ln>
                            <a:noFill/>
                          </a:ln>
                          <a:solidFill>
                            <a:schemeClr val="tx1"/>
                          </a:solidFill>
                          <a:effectLst/>
                          <a:uLnTx/>
                          <a:uFillTx/>
                          <a:latin typeface="Aptos Display"/>
                          <a:ea typeface="+mn-ea"/>
                          <a:cs typeface="+mn-cs"/>
                        </a:rPr>
                        <a:t>Drop in </a:t>
                      </a:r>
                      <a:endParaRPr lang="en-US" sz="1200" b="0" i="0" u="none" strike="noStrike" kern="1200" cap="none" spc="0" normalizeH="0" baseline="0" noProof="0" dirty="0">
                        <a:ln>
                          <a:noFill/>
                        </a:ln>
                        <a:solidFill>
                          <a:schemeClr val="tx1"/>
                        </a:solidFill>
                        <a:effectLst/>
                        <a:uLnTx/>
                        <a:uFillTx/>
                        <a:latin typeface="Aptos Display"/>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rgbClr val="00B05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rgbClr val="00B05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B050"/>
                          </a:solidFill>
                          <a:effectLst/>
                          <a:uLnTx/>
                          <a:uFillTx/>
                          <a:latin typeface="Aptos Display" panose="020B0004020202020204" pitchFamily="34" charset="0"/>
                          <a:ea typeface="+mn-ea"/>
                          <a:cs typeface="+mn-cs"/>
                        </a:rPr>
                        <a:t>Partner services </a:t>
                      </a:r>
                    </a:p>
                    <a:p>
                      <a:pPr algn="ctr"/>
                      <a:endParaRPr lang="en-GB" sz="1200" b="1" dirty="0">
                        <a:solidFill>
                          <a:srgbClr val="7030A0"/>
                        </a:solidFill>
                        <a:highlight>
                          <a:srgbClr val="FFFF00"/>
                        </a:highlight>
                        <a:latin typeface="Aptos Display" panose="020B00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200" b="0" dirty="0">
                          <a:latin typeface="Aptos Display" panose="020B0004020202020204" pitchFamily="34" charset="0"/>
                        </a:rPr>
                        <a:t>10 – 11am </a:t>
                      </a:r>
                    </a:p>
                    <a:p>
                      <a:pPr algn="ctr"/>
                      <a:r>
                        <a:rPr lang="en-GB" sz="1200" b="1" dirty="0">
                          <a:solidFill>
                            <a:schemeClr val="accent4"/>
                          </a:solidFill>
                          <a:latin typeface="Aptos Display" panose="020B0004020202020204" pitchFamily="34" charset="0"/>
                        </a:rPr>
                        <a:t>Movers and Shakers </a:t>
                      </a:r>
                    </a:p>
                    <a:p>
                      <a:pPr algn="ctr"/>
                      <a:r>
                        <a:rPr lang="en-GB" sz="1200" b="0" dirty="0">
                          <a:latin typeface="Aptos Display" panose="020B0004020202020204" pitchFamily="34" charset="0"/>
                        </a:rPr>
                        <a:t>Music and movement session </a:t>
                      </a:r>
                    </a:p>
                    <a:p>
                      <a:pPr algn="ctr"/>
                      <a:r>
                        <a:rPr lang="en-GB" sz="1200" b="0" dirty="0">
                          <a:solidFill>
                            <a:schemeClr val="tx1"/>
                          </a:solidFill>
                          <a:latin typeface="Aptos Display" panose="020B0004020202020204" pitchFamily="34" charset="0"/>
                        </a:rPr>
                        <a:t>Birth - 5yrs</a:t>
                      </a:r>
                    </a:p>
                    <a:p>
                      <a:pPr algn="ctr"/>
                      <a:r>
                        <a:rPr lang="en-GB" sz="1200" b="0" dirty="0">
                          <a:solidFill>
                            <a:schemeClr val="tx1"/>
                          </a:solidFill>
                          <a:latin typeface="Aptos Display" panose="020B0004020202020204" pitchFamily="34" charset="0"/>
                        </a:rPr>
                        <a:t>Drop in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 – 2.30pm  </a:t>
                      </a:r>
                      <a:endParaRPr kumimoji="0" lang="en-GB" sz="1200" b="1"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chemeClr val="accent4"/>
                          </a:solidFill>
                          <a:effectLst/>
                          <a:uLnTx/>
                          <a:uFillTx/>
                          <a:latin typeface="Aptos Display" panose="020B0004020202020204" pitchFamily="34" charset="0"/>
                          <a:ea typeface="+mn-ea"/>
                          <a:cs typeface="+mn-cs"/>
                        </a:rPr>
                        <a:t>Toddler PAFT – Story time theme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12 months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Drop in </a:t>
                      </a:r>
                      <a:r>
                        <a:rPr kumimoji="0" lang="en-GB" sz="1200" b="1" i="0" u="none" strike="noStrike" kern="1200" cap="none" spc="0" normalizeH="0" baseline="0" noProof="0" dirty="0">
                          <a:ln>
                            <a:noFill/>
                          </a:ln>
                          <a:solidFill>
                            <a:schemeClr val="accent4"/>
                          </a:solidFill>
                          <a:effectLst/>
                          <a:uLnTx/>
                          <a:uFillTx/>
                          <a:latin typeface="Aptos Display" panose="020B0004020202020204" pitchFamily="34" charset="0"/>
                          <a:ea typeface="+mn-ea"/>
                          <a:cs typeface="+mn-cs"/>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00B05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00B05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00B05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00B05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B050"/>
                          </a:solidFill>
                          <a:effectLst/>
                          <a:uLnTx/>
                          <a:uFillTx/>
                          <a:latin typeface="Aptos Display" panose="020B0004020202020204" pitchFamily="34" charset="0"/>
                          <a:ea typeface="+mn-ea"/>
                          <a:cs typeface="+mn-cs"/>
                        </a:rPr>
                        <a:t>Partner services </a:t>
                      </a:r>
                    </a:p>
                    <a:p>
                      <a:pPr algn="ctr"/>
                      <a:endParaRPr lang="en-GB" sz="1200" b="1">
                        <a:solidFill>
                          <a:srgbClr val="7030A0"/>
                        </a:solidFill>
                        <a:latin typeface="Aptos Display" panose="020B00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736199">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8064A2"/>
                          </a:solidFill>
                          <a:effectLst/>
                          <a:uLnTx/>
                          <a:uFillTx/>
                          <a:latin typeface="Aptos Display"/>
                          <a:ea typeface="+mn-ea"/>
                          <a:cs typeface="Aharoni"/>
                        </a:rPr>
                        <a:t>Gange </a:t>
                      </a:r>
                      <a:r>
                        <a:rPr kumimoji="0" lang="en-GB" sz="1200" b="0" i="0" u="none" strike="noStrike" kern="1200" cap="none" spc="0" normalizeH="0" baseline="0" noProof="0">
                          <a:ln>
                            <a:noFill/>
                          </a:ln>
                          <a:solidFill>
                            <a:prstClr val="black"/>
                          </a:solidFill>
                          <a:effectLst/>
                          <a:uLnTx/>
                          <a:uFillTx/>
                          <a:latin typeface="Aptos Display"/>
                          <a:ea typeface="+mn-ea"/>
                          <a:cs typeface="Aharoni"/>
                        </a:rPr>
                        <a:t> </a:t>
                      </a:r>
                      <a:endParaRPr kumimoji="0" lang="en-GB" sz="1200" b="0" i="0" u="none" strike="noStrike" kern="1200" cap="none" spc="0" normalizeH="0" baseline="0" noProof="0">
                        <a:ln>
                          <a:noFill/>
                        </a:ln>
                        <a:solidFill>
                          <a:prstClr val="black"/>
                        </a:solidFill>
                        <a:effectLst/>
                        <a:uLnTx/>
                        <a:uFillTx/>
                        <a:latin typeface="Aptos Display"/>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68 Canning Road, Wealdstone,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HA3 7SN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020 8427 0134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endParaRPr lang="en-GB" sz="1200" b="0">
                        <a:latin typeface="Aptos Display"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B050"/>
                          </a:solidFill>
                          <a:effectLst/>
                          <a:uLnTx/>
                          <a:uFillTx/>
                          <a:latin typeface="Aptos Display" panose="020B0004020202020204" pitchFamily="34" charset="0"/>
                          <a:ea typeface="+mn-ea"/>
                          <a:cs typeface="+mn-cs"/>
                        </a:rPr>
                        <a:t>Partner services </a:t>
                      </a:r>
                    </a:p>
                    <a:p>
                      <a:pPr algn="ctr"/>
                      <a:endParaRPr lang="en-GB" sz="1200" b="1">
                        <a:solidFill>
                          <a:srgbClr val="7030A0"/>
                        </a:solidFill>
                        <a:latin typeface="Aptos Display" panose="020B0004020202020204" pitchFamily="34" charset="0"/>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0" dirty="0">
                        <a:solidFill>
                          <a:schemeClr val="tx1"/>
                        </a:solidFill>
                        <a:highlight>
                          <a:srgbClr val="FFFF00"/>
                        </a:highlight>
                        <a:latin typeface="Aptos Display" panose="020B0004020202020204" pitchFamily="34" charset="0"/>
                      </a:endParaRPr>
                    </a:p>
                    <a:p>
                      <a:pPr algn="ctr"/>
                      <a:r>
                        <a:rPr lang="en-GB" sz="1200" b="0" dirty="0">
                          <a:solidFill>
                            <a:schemeClr val="tx1"/>
                          </a:solidFill>
                          <a:latin typeface="Aptos Display"/>
                        </a:rPr>
                        <a:t>11 –12 am</a:t>
                      </a:r>
                    </a:p>
                    <a:p>
                      <a:pPr algn="ctr"/>
                      <a:r>
                        <a:rPr lang="en-GB" sz="1200" b="1" dirty="0">
                          <a:solidFill>
                            <a:srgbClr val="7030A0"/>
                          </a:solidFill>
                          <a:latin typeface="Aptos Display"/>
                        </a:rPr>
                        <a:t>Sensory Baby </a:t>
                      </a:r>
                    </a:p>
                    <a:p>
                      <a:pPr lvl="0" algn="ctr">
                        <a:buNone/>
                      </a:pPr>
                      <a:r>
                        <a:rPr lang="en-GB" sz="1200" b="0" dirty="0">
                          <a:solidFill>
                            <a:schemeClr val="tx1"/>
                          </a:solidFill>
                          <a:latin typeface="Aptos Display"/>
                        </a:rPr>
                        <a:t>Drop in </a:t>
                      </a:r>
                    </a:p>
                    <a:p>
                      <a:pPr lvl="0" algn="ctr">
                        <a:buNone/>
                      </a:pPr>
                      <a:r>
                        <a:rPr lang="en-GB" sz="1200" b="0" dirty="0">
                          <a:solidFill>
                            <a:schemeClr val="tx1"/>
                          </a:solidFill>
                          <a:latin typeface="Aptos Display"/>
                        </a:rPr>
                        <a:t>0-12 months </a:t>
                      </a:r>
                    </a:p>
                    <a:p>
                      <a:pPr lvl="0" algn="ctr">
                        <a:buNone/>
                      </a:pPr>
                      <a:endParaRPr lang="en-GB" sz="1200" b="0" dirty="0">
                        <a:solidFill>
                          <a:schemeClr val="tx1"/>
                        </a:solidFill>
                        <a:latin typeface="Aptos Display"/>
                      </a:endParaRPr>
                    </a:p>
                    <a:p>
                      <a:pPr lvl="0" algn="ctr">
                        <a:buNone/>
                      </a:pPr>
                      <a:endParaRPr lang="en-GB" sz="1200" b="0" dirty="0">
                        <a:solidFill>
                          <a:schemeClr val="tx1"/>
                        </a:solidFill>
                        <a:latin typeface="Aptos Display"/>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rPr>
                        <a:t>Partner services </a:t>
                      </a:r>
                    </a:p>
                    <a:p>
                      <a:pPr algn="ctr"/>
                      <a:endParaRPr lang="en-GB" sz="1200" b="0" dirty="0">
                        <a:solidFill>
                          <a:schemeClr val="tx1"/>
                        </a:solidFill>
                        <a:highlight>
                          <a:srgbClr val="FFFF00"/>
                        </a:highlight>
                        <a:latin typeface="Aptos Display" panose="020B0004020202020204" pitchFamily="34" charset="0"/>
                      </a:endParaRPr>
                    </a:p>
                    <a:p>
                      <a:pPr algn="ctr"/>
                      <a:endParaRPr lang="en-GB" sz="1200" b="0" dirty="0">
                        <a:solidFill>
                          <a:schemeClr val="tx1"/>
                        </a:solidFill>
                        <a:latin typeface="Aptos Display" panose="020B0004020202020204" pitchFamily="34" charset="0"/>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endParaRPr lang="en-GB" sz="1200" b="1">
                        <a:solidFill>
                          <a:srgbClr val="7030A0"/>
                        </a:solidFill>
                        <a:latin typeface="Aptos Display" panose="020B0004020202020204" pitchFamily="34" charset="0"/>
                      </a:endParaRPr>
                    </a:p>
                    <a:p>
                      <a:pPr algn="ctr"/>
                      <a:endParaRPr lang="en-GB" sz="1200" b="0">
                        <a:solidFill>
                          <a:schemeClr val="tx1"/>
                        </a:solidFill>
                        <a:latin typeface="Aptos Display" panose="020B0004020202020204" pitchFamily="34" charset="0"/>
                      </a:endParaRPr>
                    </a:p>
                    <a:p>
                      <a:pPr algn="ctr"/>
                      <a:endParaRPr lang="en-GB" sz="1200" b="0">
                        <a:solidFill>
                          <a:schemeClr val="tx1"/>
                        </a:solidFill>
                        <a:latin typeface="Aptos Display" panose="020B0004020202020204" pitchFamily="34" charset="0"/>
                      </a:endParaRPr>
                    </a:p>
                    <a:p>
                      <a:pPr algn="ctr"/>
                      <a:endParaRPr lang="en-GB" sz="1200" b="0">
                        <a:solidFill>
                          <a:schemeClr val="tx1"/>
                        </a:solidFill>
                        <a:latin typeface="Aptos Display" panose="020B0004020202020204" pitchFamily="34" charset="0"/>
                      </a:endParaRPr>
                    </a:p>
                    <a:p>
                      <a:pPr algn="ctr"/>
                      <a:r>
                        <a:rPr lang="en-GB" sz="1200" b="1">
                          <a:solidFill>
                            <a:srgbClr val="00B050"/>
                          </a:solidFill>
                          <a:latin typeface="Aptos Display" panose="020B0004020202020204" pitchFamily="34" charset="0"/>
                        </a:rPr>
                        <a:t>Health ASQ’s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200" b="0">
                        <a:solidFill>
                          <a:schemeClr val="tx1"/>
                        </a:solidFill>
                        <a:latin typeface="Aptos Display" panose="020B0004020202020204" pitchFamily="34" charset="0"/>
                      </a:endParaRPr>
                    </a:p>
                    <a:p>
                      <a:pPr algn="ctr"/>
                      <a:r>
                        <a:rPr lang="en-GB" sz="1200" b="0">
                          <a:solidFill>
                            <a:schemeClr val="tx1"/>
                          </a:solidFill>
                          <a:latin typeface="Aptos Display" panose="020B0004020202020204" pitchFamily="34" charset="0"/>
                        </a:rPr>
                        <a:t>9:30 - 11:30am</a:t>
                      </a:r>
                    </a:p>
                    <a:p>
                      <a:pPr algn="ctr"/>
                      <a:r>
                        <a:rPr lang="en-GB" sz="1200" b="1">
                          <a:solidFill>
                            <a:srgbClr val="00B050"/>
                          </a:solidFill>
                          <a:latin typeface="Aptos Display" panose="020B0004020202020204" pitchFamily="34" charset="0"/>
                        </a:rPr>
                        <a:t>Childminders group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r>
                        <a:rPr lang="en-GB" sz="1200" b="0" dirty="0">
                          <a:solidFill>
                            <a:schemeClr val="tx1"/>
                          </a:solidFill>
                          <a:latin typeface="Aptos Display" panose="020B0004020202020204" pitchFamily="34" charset="0"/>
                        </a:rPr>
                        <a:t>10 – 11am </a:t>
                      </a:r>
                    </a:p>
                    <a:p>
                      <a:pPr algn="ctr"/>
                      <a:r>
                        <a:rPr lang="en-GB" sz="1200" b="1" dirty="0">
                          <a:solidFill>
                            <a:schemeClr val="accent4"/>
                          </a:solidFill>
                          <a:latin typeface="Aptos Display" panose="020B0004020202020204" pitchFamily="34" charset="0"/>
                        </a:rPr>
                        <a:t>Talk and Play </a:t>
                      </a:r>
                    </a:p>
                    <a:p>
                      <a:pPr algn="ctr"/>
                      <a:r>
                        <a:rPr lang="en-GB" sz="1200" b="0" dirty="0">
                          <a:solidFill>
                            <a:schemeClr val="tx1"/>
                          </a:solidFill>
                          <a:latin typeface="Aptos Display" panose="020B0004020202020204" pitchFamily="34" charset="0"/>
                        </a:rPr>
                        <a:t>18 months +</a:t>
                      </a:r>
                    </a:p>
                    <a:p>
                      <a:pPr algn="ctr"/>
                      <a:r>
                        <a:rPr lang="en-GB" sz="1200" b="0" dirty="0">
                          <a:solidFill>
                            <a:schemeClr val="tx1"/>
                          </a:solidFill>
                          <a:latin typeface="Aptos Display" panose="020B0004020202020204" pitchFamily="34" charset="0"/>
                        </a:rPr>
                        <a:t>Drop in </a:t>
                      </a:r>
                    </a:p>
                    <a:p>
                      <a:pPr algn="ctr"/>
                      <a:endParaRPr lang="en-GB" sz="1200" b="1" dirty="0">
                        <a:solidFill>
                          <a:schemeClr val="accent4"/>
                        </a:solidFill>
                        <a:latin typeface="Aptos Display" panose="020B0004020202020204" pitchFamily="34" charset="0"/>
                      </a:endParaRPr>
                    </a:p>
                    <a:p>
                      <a:pPr algn="ctr"/>
                      <a:endParaRPr lang="en-GB" sz="1200" b="0" dirty="0">
                        <a:solidFill>
                          <a:schemeClr val="tx1"/>
                        </a:solidFill>
                        <a:latin typeface="Aptos Display" panose="020B0004020202020204" pitchFamily="34" charset="0"/>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96799366"/>
                  </a:ext>
                </a:extLst>
              </a:tr>
              <a:tr h="960120">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 – 2.30pm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7030A0"/>
                          </a:solidFill>
                          <a:effectLst/>
                          <a:uLnTx/>
                          <a:uFillTx/>
                          <a:latin typeface="Aptos Display" panose="020B0004020202020204" pitchFamily="34" charset="0"/>
                          <a:ea typeface="+mn-ea"/>
                          <a:cs typeface="+mn-cs"/>
                        </a:rPr>
                        <a:t>Sensory Baby Group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Drop 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Birth – Crawlers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rgbClr val="7030A0"/>
                        </a:solidFill>
                        <a:effectLst/>
                        <a:uLnTx/>
                        <a:uFillTx/>
                        <a:latin typeface="Aptos Display" panose="020B0004020202020204" pitchFamily="34" charset="0"/>
                        <a:ea typeface="+mn-ea"/>
                        <a:cs typeface="+mn-cs"/>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GB"/>
                    </a:p>
                  </a:txBody>
                  <a:tcPr/>
                </a:tc>
                <a:extLst>
                  <a:ext uri="{0D108BD9-81ED-4DB2-BD59-A6C34878D82A}">
                    <a16:rowId xmlns:a16="http://schemas.microsoft.com/office/drawing/2014/main" val="2724706951"/>
                  </a:ext>
                </a:extLst>
              </a:tr>
            </a:tbl>
          </a:graphicData>
        </a:graphic>
      </p:graphicFrame>
      <p:sp>
        <p:nvSpPr>
          <p:cNvPr id="4" name="TextBox 3">
            <a:extLst>
              <a:ext uri="{FF2B5EF4-FFF2-40B4-BE49-F238E27FC236}">
                <a16:creationId xmlns:a16="http://schemas.microsoft.com/office/drawing/2014/main" id="{49EE8CF5-BDAE-1D3A-CE9E-1A60C6E17E6B}"/>
              </a:ext>
            </a:extLst>
          </p:cNvPr>
          <p:cNvSpPr txBox="1"/>
          <p:nvPr/>
        </p:nvSpPr>
        <p:spPr>
          <a:xfrm>
            <a:off x="944227" y="118872"/>
            <a:ext cx="7383562" cy="461665"/>
          </a:xfrm>
          <a:prstGeom prst="rect">
            <a:avLst/>
          </a:prstGeom>
          <a:noFill/>
        </p:spPr>
        <p:txBody>
          <a:bodyPr wrap="square" rtlCol="0">
            <a:spAutoFit/>
          </a:bodyPr>
          <a:lstStyle/>
          <a:p>
            <a:pPr algn="ctr"/>
            <a:r>
              <a:rPr lang="en-GB" sz="2400" b="1">
                <a:solidFill>
                  <a:schemeClr val="accent4"/>
                </a:solidFill>
              </a:rPr>
              <a:t>Best start In Life Family Hub West and delivery venues  </a:t>
            </a:r>
          </a:p>
        </p:txBody>
      </p:sp>
    </p:spTree>
    <p:extLst>
      <p:ext uri="{BB962C8B-B14F-4D97-AF65-F5344CB8AC3E}">
        <p14:creationId xmlns:p14="http://schemas.microsoft.com/office/powerpoint/2010/main" val="7089302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3109D71-F17B-A813-44F2-BED225A6416C}"/>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08B47C7C-3D10-368F-3915-83CA70CB6AA4}"/>
              </a:ext>
            </a:extLst>
          </p:cNvPr>
          <p:cNvGraphicFramePr>
            <a:graphicFrameLocks noGrp="1"/>
          </p:cNvGraphicFramePr>
          <p:nvPr>
            <p:extLst>
              <p:ext uri="{D42A27DB-BD31-4B8C-83A1-F6EECF244321}">
                <p14:modId xmlns:p14="http://schemas.microsoft.com/office/powerpoint/2010/main" val="3317323935"/>
              </p:ext>
            </p:extLst>
          </p:nvPr>
        </p:nvGraphicFramePr>
        <p:xfrm>
          <a:off x="143508" y="461665"/>
          <a:ext cx="8927340" cy="6111960"/>
        </p:xfrm>
        <a:graphic>
          <a:graphicData uri="http://schemas.openxmlformats.org/drawingml/2006/table">
            <a:tbl>
              <a:tblPr firstRow="1" bandRow="1">
                <a:tableStyleId>{5C22544A-7EE6-4342-B048-85BDC9FD1C3A}</a:tableStyleId>
              </a:tblPr>
              <a:tblGrid>
                <a:gridCol w="1091221">
                  <a:extLst>
                    <a:ext uri="{9D8B030D-6E8A-4147-A177-3AD203B41FA5}">
                      <a16:colId xmlns:a16="http://schemas.microsoft.com/office/drawing/2014/main" val="20000"/>
                    </a:ext>
                  </a:extLst>
                </a:gridCol>
                <a:gridCol w="1673204">
                  <a:extLst>
                    <a:ext uri="{9D8B030D-6E8A-4147-A177-3AD203B41FA5}">
                      <a16:colId xmlns:a16="http://schemas.microsoft.com/office/drawing/2014/main" val="20001"/>
                    </a:ext>
                  </a:extLst>
                </a:gridCol>
                <a:gridCol w="1421205">
                  <a:extLst>
                    <a:ext uri="{9D8B030D-6E8A-4147-A177-3AD203B41FA5}">
                      <a16:colId xmlns:a16="http://schemas.microsoft.com/office/drawing/2014/main" val="20002"/>
                    </a:ext>
                  </a:extLst>
                </a:gridCol>
                <a:gridCol w="1647018">
                  <a:extLst>
                    <a:ext uri="{9D8B030D-6E8A-4147-A177-3AD203B41FA5}">
                      <a16:colId xmlns:a16="http://schemas.microsoft.com/office/drawing/2014/main" val="20003"/>
                    </a:ext>
                  </a:extLst>
                </a:gridCol>
                <a:gridCol w="1372824">
                  <a:extLst>
                    <a:ext uri="{9D8B030D-6E8A-4147-A177-3AD203B41FA5}">
                      <a16:colId xmlns:a16="http://schemas.microsoft.com/office/drawing/2014/main" val="20004"/>
                    </a:ext>
                  </a:extLst>
                </a:gridCol>
                <a:gridCol w="1721868">
                  <a:extLst>
                    <a:ext uri="{9D8B030D-6E8A-4147-A177-3AD203B41FA5}">
                      <a16:colId xmlns:a16="http://schemas.microsoft.com/office/drawing/2014/main" val="20005"/>
                    </a:ext>
                  </a:extLst>
                </a:gridCol>
              </a:tblGrid>
              <a:tr h="448366">
                <a:tc>
                  <a:txBody>
                    <a:bodyPr/>
                    <a:lstStyle/>
                    <a:p>
                      <a:pPr algn="ctr"/>
                      <a:r>
                        <a:rPr lang="en-GB" sz="1200">
                          <a:solidFill>
                            <a:schemeClr val="tx1"/>
                          </a:solidFill>
                          <a:latin typeface="Aptos Display" panose="020B0004020202020204" pitchFamily="34" charset="0"/>
                        </a:rPr>
                        <a:t>Venues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Monday 14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Tuesday 15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Wednesday 16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Thursday 17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2026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r>
                        <a:rPr lang="en-GB" sz="1200" b="1">
                          <a:solidFill>
                            <a:schemeClr val="tx1"/>
                          </a:solidFill>
                          <a:latin typeface="Aptos Display" panose="020B0004020202020204" pitchFamily="34" charset="0"/>
                        </a:rPr>
                        <a:t>Friday  18 </a:t>
                      </a:r>
                      <a:r>
                        <a:rPr lang="en-GB" sz="1200" b="1" i="0" u="none" strike="noStrike" noProof="0">
                          <a:solidFill>
                            <a:schemeClr val="tx1"/>
                          </a:solidFill>
                          <a:latin typeface="Aptos Display" panose="020B0004020202020204" pitchFamily="34" charset="0"/>
                        </a:rPr>
                        <a:t> September </a:t>
                      </a:r>
                      <a:r>
                        <a:rPr lang="en-GB" sz="1200" b="1">
                          <a:solidFill>
                            <a:schemeClr val="tx1"/>
                          </a:solidFill>
                          <a:latin typeface="Aptos Display" panose="020B0004020202020204" pitchFamily="34" charset="0"/>
                        </a:rPr>
                        <a:t>2026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0"/>
                  </a:ext>
                </a:extLst>
              </a:tr>
              <a:tr h="506688">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8064A2"/>
                          </a:solidFill>
                          <a:effectLst/>
                          <a:uLnTx/>
                          <a:uFillTx/>
                          <a:latin typeface="Aptos Display" panose="020B0004020202020204" pitchFamily="34" charset="0"/>
                          <a:ea typeface="+mn-ea"/>
                          <a:cs typeface="Aharoni"/>
                        </a:rPr>
                        <a:t>Best Start in Life Family Hub Kenmore Park</a:t>
                      </a:r>
                      <a:endPar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Aharon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err="1">
                          <a:ln>
                            <a:noFill/>
                          </a:ln>
                          <a:solidFill>
                            <a:prstClr val="black"/>
                          </a:solidFill>
                          <a:effectLst/>
                          <a:uLnTx/>
                          <a:uFillTx/>
                          <a:latin typeface="Aptos Display" panose="020B0004020202020204" pitchFamily="34" charset="0"/>
                          <a:ea typeface="+mn-ea"/>
                          <a:cs typeface="+mn-cs"/>
                        </a:rPr>
                        <a:t>Warneford</a:t>
                      </a: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 Road, Kenton, HA3 9HZ</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020 8416 8400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endParaRPr lang="en-GB" sz="1200" b="0" dirty="0">
                        <a:solidFill>
                          <a:schemeClr val="tx1"/>
                        </a:solidFill>
                        <a:latin typeface="Aptos Display" panose="020B0004020202020204" pitchFamily="34" charset="0"/>
                      </a:endParaRPr>
                    </a:p>
                    <a:p>
                      <a:pPr algn="ctr"/>
                      <a:r>
                        <a:rPr lang="en-GB" sz="1200" b="0" dirty="0">
                          <a:solidFill>
                            <a:schemeClr val="tx1"/>
                          </a:solidFill>
                          <a:latin typeface="Aptos Display" panose="020B0004020202020204" pitchFamily="34" charset="0"/>
                        </a:rPr>
                        <a:t>10am - 12pm </a:t>
                      </a:r>
                    </a:p>
                    <a:p>
                      <a:pPr algn="ctr"/>
                      <a:r>
                        <a:rPr lang="en-GB" sz="1200" b="0" dirty="0" err="1">
                          <a:solidFill>
                            <a:srgbClr val="00B050"/>
                          </a:solidFill>
                          <a:latin typeface="Aptos Display" panose="020B0004020202020204" pitchFamily="34" charset="0"/>
                        </a:rPr>
                        <a:t>Homestart</a:t>
                      </a:r>
                      <a:endParaRPr lang="en-GB" sz="1200" b="0" dirty="0">
                        <a:solidFill>
                          <a:srgbClr val="00B050"/>
                        </a:solidFill>
                        <a:latin typeface="Aptos Display" panose="020B0004020202020204" pitchFamily="34" charset="0"/>
                      </a:endParaRPr>
                    </a:p>
                    <a:p>
                      <a:pPr algn="ctr"/>
                      <a:r>
                        <a:rPr lang="en-GB" sz="1200" b="1" dirty="0">
                          <a:solidFill>
                            <a:schemeClr val="tx1"/>
                          </a:solidFill>
                          <a:latin typeface="Aptos Display" panose="020B0004020202020204" pitchFamily="34" charset="0"/>
                        </a:rPr>
                        <a:t>Home from Home group</a:t>
                      </a:r>
                    </a:p>
                    <a:p>
                      <a:pPr algn="ctr"/>
                      <a:r>
                        <a:rPr lang="en-GB" sz="1200" b="1" dirty="0">
                          <a:solidFill>
                            <a:schemeClr val="tx1"/>
                          </a:solidFill>
                          <a:latin typeface="Aptos Display" panose="020B0004020202020204" pitchFamily="34" charset="0"/>
                        </a:rPr>
                        <a:t>stay and play </a:t>
                      </a:r>
                    </a:p>
                    <a:p>
                      <a:pPr algn="ctr"/>
                      <a:r>
                        <a:rPr lang="en-GB" sz="1200" b="0" dirty="0">
                          <a:solidFill>
                            <a:schemeClr val="tx1"/>
                          </a:solidFill>
                          <a:latin typeface="Aptos Display" panose="020B0004020202020204" pitchFamily="34" charset="0"/>
                        </a:rPr>
                        <a:t>0-5yrs</a:t>
                      </a:r>
                    </a:p>
                    <a:p>
                      <a:pPr algn="ctr"/>
                      <a:r>
                        <a:rPr lang="en-GB" sz="1200" b="0" dirty="0">
                          <a:solidFill>
                            <a:schemeClr val="tx1"/>
                          </a:solidFill>
                          <a:latin typeface="Aptos Display" panose="020B0004020202020204" pitchFamily="34"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200" b="0">
                          <a:solidFill>
                            <a:schemeClr val="tx1"/>
                          </a:solidFill>
                          <a:latin typeface="Aptos Display" panose="020B0004020202020204" pitchFamily="34" charset="0"/>
                        </a:rPr>
                        <a:t>9:30 - 11:30am</a:t>
                      </a:r>
                    </a:p>
                    <a:p>
                      <a:pPr algn="ctr"/>
                      <a:r>
                        <a:rPr lang="en-GB" sz="1200" b="1">
                          <a:solidFill>
                            <a:srgbClr val="00B050"/>
                          </a:solidFill>
                          <a:latin typeface="Aptos Display" panose="020B0004020202020204" pitchFamily="34" charset="0"/>
                        </a:rPr>
                        <a:t>Weighing drop in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1.30 – 2.30pm </a:t>
                      </a:r>
                      <a:endParaRPr kumimoji="0" lang="en-GB" sz="1200" b="1" i="0" u="none" strike="noStrike" kern="1200" cap="none" spc="0" normalizeH="0" baseline="0" noProof="0" dirty="0">
                        <a:ln>
                          <a:noFill/>
                        </a:ln>
                        <a:solidFill>
                          <a:srgbClr val="8064A2"/>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8064A2"/>
                          </a:solidFill>
                          <a:effectLst/>
                          <a:uLnTx/>
                          <a:uFillTx/>
                          <a:latin typeface="Aptos Display" panose="020B0004020202020204" pitchFamily="34" charset="0"/>
                          <a:ea typeface="+mn-ea"/>
                          <a:cs typeface="+mn-cs"/>
                        </a:rPr>
                        <a:t>TALK Group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18 months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Drop in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 – 3pm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8064A2"/>
                          </a:solidFill>
                          <a:effectLst/>
                          <a:uLnTx/>
                          <a:uFillTx/>
                          <a:latin typeface="Aptos Display" panose="020B0004020202020204" pitchFamily="34" charset="0"/>
                          <a:ea typeface="+mn-ea"/>
                          <a:cs typeface="+mn-cs"/>
                        </a:rPr>
                        <a:t>Baby Group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chemeClr val="accent4"/>
                          </a:solidFill>
                          <a:effectLst/>
                          <a:uLnTx/>
                          <a:uFillTx/>
                          <a:latin typeface="Aptos Display" panose="020B0004020202020204" pitchFamily="34" charset="0"/>
                          <a:ea typeface="+mn-ea"/>
                          <a:cs typeface="+mn-cs"/>
                        </a:rPr>
                        <a:t>Womb to world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rPr>
                        <a:t>Prenatal to Crawlers </a:t>
                      </a:r>
                      <a:endParaRPr kumimoji="0" lang="en-GB" sz="1200" b="1" i="0" u="none" strike="noStrike" kern="1200" cap="none" spc="0" normalizeH="0" baseline="0" noProof="0" dirty="0">
                        <a:ln>
                          <a:noFill/>
                        </a:ln>
                        <a:solidFill>
                          <a:srgbClr val="8064A2"/>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Drop in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B050"/>
                          </a:solidFill>
                          <a:effectLst/>
                          <a:uLnTx/>
                          <a:uFillTx/>
                          <a:latin typeface="Aptos Display" panose="020B0004020202020204" pitchFamily="34" charset="0"/>
                          <a:ea typeface="+mn-ea"/>
                          <a:cs typeface="+mn-cs"/>
                        </a:rPr>
                        <a:t>IMMS CLINIC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B050"/>
                          </a:solidFill>
                          <a:effectLst/>
                          <a:uLnTx/>
                          <a:uFillTx/>
                          <a:latin typeface="Aptos Display" panose="020B0004020202020204" pitchFamily="34" charset="0"/>
                          <a:ea typeface="+mn-ea"/>
                          <a:cs typeface="+mn-cs"/>
                        </a:rPr>
                        <a:t>Bookings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764792">
                <a:tc vMerge="1">
                  <a:txBody>
                    <a:bodyPr/>
                    <a:lstStyle/>
                    <a:p>
                      <a:endParaRPr lang="en-GB"/>
                    </a:p>
                  </a:txBody>
                  <a:tcPr/>
                </a:tc>
                <a:tc vMerge="1">
                  <a:txBody>
                    <a:bodyPr/>
                    <a:lstStyle/>
                    <a:p>
                      <a:endParaRPr lang="en-GB"/>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a:solidFill>
                            <a:schemeClr val="tx1"/>
                          </a:solidFill>
                          <a:latin typeface="Aptos Display" panose="020B0004020202020204" pitchFamily="34" charset="0"/>
                        </a:rPr>
                        <a:t>9am -3:30pm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a:solidFill>
                            <a:srgbClr val="00B050"/>
                          </a:solidFill>
                          <a:latin typeface="Aptos Display" panose="020B0004020202020204" pitchFamily="34" charset="0"/>
                        </a:rPr>
                        <a:t>MMA clinic appointments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GB"/>
                    </a:p>
                  </a:txBody>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06644533"/>
                  </a:ext>
                </a:extLst>
              </a:tr>
              <a:tr h="311807">
                <a:tc rowSpan="2">
                  <a:txBody>
                    <a:bodyPr/>
                    <a:lstStyle/>
                    <a:p>
                      <a:pPr algn="ctr"/>
                      <a:r>
                        <a:rPr lang="en-GB" sz="1200" b="1">
                          <a:solidFill>
                            <a:schemeClr val="accent4"/>
                          </a:solidFill>
                          <a:latin typeface="Aptos Display" panose="020B0004020202020204" pitchFamily="34" charset="0"/>
                          <a:cs typeface="Aharoni"/>
                        </a:rPr>
                        <a:t>Chandos </a:t>
                      </a:r>
                    </a:p>
                    <a:p>
                      <a:pPr algn="ctr"/>
                      <a:r>
                        <a:rPr lang="en-GB" sz="1200">
                          <a:latin typeface="Aptos Display" panose="020B0004020202020204" pitchFamily="34" charset="0"/>
                        </a:rPr>
                        <a:t>Chandos Crescent, Edgware, HA8 6HL.</a:t>
                      </a:r>
                    </a:p>
                    <a:p>
                      <a:pPr algn="ctr"/>
                      <a:r>
                        <a:rPr lang="en-GB" sz="1200">
                          <a:latin typeface="Aptos Display" panose="020B0004020202020204" pitchFamily="34" charset="0"/>
                        </a:rPr>
                        <a:t>020 8736 6550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10 – 11am</a:t>
                      </a:r>
                      <a:endParaRPr lang="en-GB" sz="1200" b="0" dirty="0">
                        <a:solidFill>
                          <a:schemeClr val="tx1"/>
                        </a:solidFill>
                        <a:latin typeface="Aptos Display" panose="020B0004020202020204" pitchFamily="34" charset="0"/>
                      </a:endParaRPr>
                    </a:p>
                    <a:p>
                      <a:pPr algn="ctr"/>
                      <a:r>
                        <a:rPr lang="en-GB" sz="1200" b="1" dirty="0">
                          <a:solidFill>
                            <a:schemeClr val="accent4"/>
                          </a:solidFill>
                          <a:latin typeface="Aptos Display" panose="020B0004020202020204" pitchFamily="34" charset="0"/>
                        </a:rPr>
                        <a:t>TALK &amp; Play </a:t>
                      </a:r>
                    </a:p>
                    <a:p>
                      <a:pPr algn="ctr"/>
                      <a:r>
                        <a:rPr lang="en-GB" sz="1200" b="0" dirty="0">
                          <a:solidFill>
                            <a:schemeClr val="tx1"/>
                          </a:solidFill>
                          <a:latin typeface="Aptos Display" panose="020B0004020202020204" pitchFamily="34" charset="0"/>
                        </a:rPr>
                        <a:t>Drop in</a:t>
                      </a:r>
                    </a:p>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dirty="0">
                          <a:latin typeface="Aptos Display" panose="020B0004020202020204" pitchFamily="34" charset="0"/>
                        </a:rPr>
                        <a:t>18mths +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10 – 11am</a:t>
                      </a:r>
                      <a:endParaRPr lang="en-GB" sz="1200" b="1" dirty="0">
                        <a:latin typeface="Aptos Display" panose="020B0004020202020204" pitchFamily="34" charset="0"/>
                      </a:endParaRPr>
                    </a:p>
                    <a:p>
                      <a:pPr algn="ctr"/>
                      <a:r>
                        <a:rPr lang="en-GB" sz="1200" b="1" dirty="0">
                          <a:solidFill>
                            <a:schemeClr val="accent4"/>
                          </a:solidFill>
                          <a:latin typeface="Aptos Display" panose="020B0004020202020204" pitchFamily="34" charset="0"/>
                        </a:rPr>
                        <a:t>Baby &amp; Toddler Group </a:t>
                      </a:r>
                    </a:p>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dirty="0">
                          <a:latin typeface="Aptos Display" panose="020B0004020202020204" pitchFamily="34" charset="0"/>
                        </a:rPr>
                        <a:t>Birth +</a:t>
                      </a:r>
                    </a:p>
                    <a:p>
                      <a:pPr algn="ctr"/>
                      <a:r>
                        <a:rPr lang="en-GB" sz="1200" b="0" dirty="0">
                          <a:solidFill>
                            <a:schemeClr val="tx1"/>
                          </a:solidFill>
                          <a:latin typeface="Aptos Display" panose="020B0004020202020204" pitchFamily="34" charset="0"/>
                        </a:rPr>
                        <a:t>Drop in </a:t>
                      </a:r>
                    </a:p>
                    <a:p>
                      <a:pPr algn="ctr"/>
                      <a:endParaRPr lang="en-GB" sz="1200" b="1" dirty="0">
                        <a:solidFill>
                          <a:srgbClr val="7030A0"/>
                        </a:solidFill>
                        <a:latin typeface="Aptos Display" panose="020B00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endParaRPr lang="en-GB" sz="1200" b="0">
                        <a:solidFill>
                          <a:schemeClr val="tx1"/>
                        </a:solidFill>
                        <a:latin typeface="Aptos Display" panose="020B0004020202020204" pitchFamily="34" charset="0"/>
                      </a:endParaRPr>
                    </a:p>
                    <a:p>
                      <a:pPr algn="ctr"/>
                      <a:endParaRPr lang="en-GB" sz="1200" b="0">
                        <a:solidFill>
                          <a:schemeClr val="tx1"/>
                        </a:solidFill>
                        <a:latin typeface="Aptos Display" panose="020B0004020202020204" pitchFamily="34" charset="0"/>
                      </a:endParaRPr>
                    </a:p>
                    <a:p>
                      <a:pPr algn="ctr"/>
                      <a:endParaRPr lang="en-GB" sz="1200" b="0">
                        <a:solidFill>
                          <a:schemeClr val="tx1"/>
                        </a:solidFill>
                        <a:latin typeface="Aptos Display" panose="020B0004020202020204" pitchFamily="34" charset="0"/>
                      </a:endParaRPr>
                    </a:p>
                    <a:p>
                      <a:pPr algn="ctr"/>
                      <a:endParaRPr lang="en-GB" sz="1200" b="0">
                        <a:solidFill>
                          <a:schemeClr val="tx1"/>
                        </a:solidFill>
                        <a:latin typeface="Aptos Display" panose="020B0004020202020204" pitchFamily="34" charset="0"/>
                      </a:endParaRPr>
                    </a:p>
                    <a:p>
                      <a:pPr algn="ctr"/>
                      <a:r>
                        <a:rPr lang="en-GB" sz="1200" b="1">
                          <a:solidFill>
                            <a:srgbClr val="00B050"/>
                          </a:solidFill>
                          <a:latin typeface="Aptos Display" panose="020B0004020202020204" pitchFamily="34" charset="0"/>
                        </a:rPr>
                        <a:t>Partner services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r>
                        <a:rPr lang="en-GB" sz="1200" b="0">
                          <a:solidFill>
                            <a:schemeClr val="tx1"/>
                          </a:solidFill>
                          <a:latin typeface="Aptos Display" panose="020B000402020202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1">
                        <a:solidFill>
                          <a:srgbClr val="00B050"/>
                        </a:solidFill>
                        <a:latin typeface="Aptos Display"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1">
                        <a:solidFill>
                          <a:srgbClr val="00B050"/>
                        </a:solidFill>
                        <a:latin typeface="Aptos Display"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1">
                        <a:solidFill>
                          <a:srgbClr val="00B050"/>
                        </a:solidFill>
                        <a:latin typeface="Aptos Display"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a:solidFill>
                            <a:srgbClr val="00B050"/>
                          </a:solidFill>
                          <a:latin typeface="Aptos Display" panose="020B0004020202020204" pitchFamily="34" charset="0"/>
                        </a:rPr>
                        <a:t>Partner services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00B050"/>
                        </a:solidFill>
                        <a:effectLst/>
                        <a:uLnTx/>
                        <a:uFillTx/>
                        <a:latin typeface="Aptos Display" panose="020B0004020202020204" pitchFamily="34"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endParaRPr lang="en-GB" sz="1200" b="1">
                        <a:solidFill>
                          <a:srgbClr val="7030A0"/>
                        </a:solidFill>
                        <a:latin typeface="Aptos Display" panose="020B0004020202020204" pitchFamily="34" charset="0"/>
                      </a:endParaRPr>
                    </a:p>
                    <a:p>
                      <a:pPr algn="ctr"/>
                      <a:endParaRPr lang="en-GB" sz="1200" b="1">
                        <a:solidFill>
                          <a:srgbClr val="7030A0"/>
                        </a:solidFill>
                        <a:latin typeface="Aptos Display" panose="020B0004020202020204" pitchFamily="34" charset="0"/>
                      </a:endParaRPr>
                    </a:p>
                    <a:p>
                      <a:pPr algn="ctr"/>
                      <a:r>
                        <a:rPr lang="en-GB" sz="1200" b="1">
                          <a:solidFill>
                            <a:srgbClr val="00B050"/>
                          </a:solidFill>
                          <a:latin typeface="Aptos Display" panose="020B0004020202020204" pitchFamily="34" charset="0"/>
                        </a:rPr>
                        <a:t>Local community group </a:t>
                      </a:r>
                    </a:p>
                    <a:p>
                      <a:pPr algn="ctr"/>
                      <a:r>
                        <a:rPr lang="en-GB" sz="1200" b="1">
                          <a:solidFill>
                            <a:srgbClr val="00B050"/>
                          </a:solidFill>
                          <a:latin typeface="Aptos Display" panose="020B0004020202020204" pitchFamily="34" charset="0"/>
                        </a:rPr>
                        <a:t>Bookings only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685800">
                <a:tc vMerge="1">
                  <a:txBody>
                    <a:bodyPr/>
                    <a:lstStyle/>
                    <a:p>
                      <a:endParaRPr lang="en-GB"/>
                    </a:p>
                  </a:txBody>
                  <a:tcPr/>
                </a:tc>
                <a:tc vMerge="1">
                  <a:txBody>
                    <a:bodyPr/>
                    <a:lstStyle/>
                    <a:p>
                      <a:endParaRPr lang="en-GB"/>
                    </a:p>
                  </a:txBody>
                  <a:tcPr/>
                </a:tc>
                <a:tc>
                  <a:txBody>
                    <a:bodyPr/>
                    <a:lstStyle/>
                    <a:p>
                      <a:pPr algn="ctr"/>
                      <a:r>
                        <a:rPr lang="en-GB" sz="1200" b="0" dirty="0">
                          <a:solidFill>
                            <a:schemeClr val="tx1"/>
                          </a:solidFill>
                          <a:latin typeface="Aptos Display" panose="020B0004020202020204" pitchFamily="34" charset="0"/>
                        </a:rPr>
                        <a:t>1 – 2.30pm </a:t>
                      </a:r>
                    </a:p>
                    <a:p>
                      <a:pPr algn="ctr"/>
                      <a:r>
                        <a:rPr lang="en-GB" sz="1200" b="1" dirty="0">
                          <a:solidFill>
                            <a:srgbClr val="7030A0"/>
                          </a:solidFill>
                          <a:latin typeface="Aptos Display" panose="020B0004020202020204" pitchFamily="34" charset="0"/>
                        </a:rPr>
                        <a:t>Learning Through Play </a:t>
                      </a:r>
                      <a:r>
                        <a:rPr lang="en-GB" sz="1200" b="0" dirty="0">
                          <a:solidFill>
                            <a:schemeClr val="tx1"/>
                          </a:solidFill>
                          <a:latin typeface="Aptos Display" panose="020B0004020202020204" pitchFamily="34" charset="0"/>
                        </a:rPr>
                        <a:t>Rising Stars</a:t>
                      </a:r>
                    </a:p>
                    <a:p>
                      <a:pPr algn="ctr"/>
                      <a:r>
                        <a:rPr lang="en-GB" sz="1200" b="0" dirty="0">
                          <a:solidFill>
                            <a:schemeClr val="tx1"/>
                          </a:solidFill>
                          <a:latin typeface="Aptos Display" panose="020B0004020202020204" pitchFamily="34" charset="0"/>
                        </a:rPr>
                        <a:t> 18 months + </a:t>
                      </a:r>
                      <a:endParaRPr lang="en-GB" sz="1200" b="1" dirty="0">
                        <a:solidFill>
                          <a:srgbClr val="7030A0"/>
                        </a:solidFill>
                        <a:latin typeface="Aptos Display" panose="020B00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GB"/>
                    </a:p>
                  </a:txBody>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1126275735"/>
                  </a:ext>
                </a:extLst>
              </a:tr>
              <a:tr h="854160">
                <a:tc>
                  <a:txBody>
                    <a:bodyPr/>
                    <a:lstStyle/>
                    <a:p>
                      <a:pPr algn="ctr"/>
                      <a:r>
                        <a:rPr lang="en-GB" sz="1200" b="1">
                          <a:solidFill>
                            <a:schemeClr val="accent4"/>
                          </a:solidFill>
                          <a:latin typeface="Aptos Display" panose="020B0004020202020204" pitchFamily="34" charset="0"/>
                          <a:cs typeface="Aharoni"/>
                        </a:rPr>
                        <a:t>Stanmore Park </a:t>
                      </a:r>
                    </a:p>
                    <a:p>
                      <a:pPr algn="ctr"/>
                      <a:r>
                        <a:rPr lang="nb-NO" sz="1200">
                          <a:latin typeface="Aptos Display" panose="020B0004020202020204" pitchFamily="34" charset="0"/>
                        </a:rPr>
                        <a:t>William Drive, Stanmore, </a:t>
                      </a:r>
                    </a:p>
                    <a:p>
                      <a:pPr algn="ctr"/>
                      <a:r>
                        <a:rPr lang="nb-NO" sz="1200">
                          <a:latin typeface="Aptos Display" panose="020B0004020202020204" pitchFamily="34" charset="0"/>
                        </a:rPr>
                        <a:t>HA7 4FZ.</a:t>
                      </a:r>
                    </a:p>
                    <a:p>
                      <a:pPr algn="ctr"/>
                      <a:r>
                        <a:rPr lang="nb-NO" sz="1200">
                          <a:latin typeface="Aptos Display" panose="020B0004020202020204" pitchFamily="34" charset="0"/>
                        </a:rPr>
                        <a:t>020 8736 6480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200" b="0" dirty="0">
                          <a:latin typeface="Aptos Display" panose="020B0004020202020204" pitchFamily="34" charset="0"/>
                        </a:rPr>
                        <a:t>1:30 - 3pm</a:t>
                      </a:r>
                    </a:p>
                    <a:p>
                      <a:pPr algn="ctr"/>
                      <a:r>
                        <a:rPr lang="en-GB" sz="1200" b="1" dirty="0">
                          <a:solidFill>
                            <a:schemeClr val="accent4"/>
                          </a:solidFill>
                          <a:latin typeface="Aptos Display" panose="020B0004020202020204" pitchFamily="34" charset="0"/>
                        </a:rPr>
                        <a:t>Sensory play </a:t>
                      </a:r>
                    </a:p>
                    <a:p>
                      <a:pPr algn="ctr"/>
                      <a:r>
                        <a:rPr lang="en-GB" sz="1200" b="0" dirty="0">
                          <a:latin typeface="Aptos Display" panose="020B0004020202020204" pitchFamily="34" charset="0"/>
                        </a:rPr>
                        <a:t>Drop in </a:t>
                      </a:r>
                    </a:p>
                    <a:p>
                      <a:pPr algn="ctr"/>
                      <a:r>
                        <a:rPr lang="en-GB" sz="1200" b="0" dirty="0">
                          <a:latin typeface="Aptos Display" panose="020B0004020202020204" pitchFamily="34" charset="0"/>
                        </a:rPr>
                        <a:t>Birth - 5yrs</a:t>
                      </a:r>
                    </a:p>
                    <a:p>
                      <a:pPr algn="ctr"/>
                      <a:endParaRPr lang="en-GB" sz="1200" b="1" dirty="0">
                        <a:solidFill>
                          <a:schemeClr val="accent4"/>
                        </a:solidFill>
                        <a:latin typeface="Aptos Display" panose="020B0004020202020204" pitchFamily="34" charset="0"/>
                      </a:endParaRPr>
                    </a:p>
                    <a:p>
                      <a:pPr algn="ctr"/>
                      <a:endParaRPr lang="en-GB" sz="1200" b="1" dirty="0">
                        <a:latin typeface="Aptos Display" panose="020B00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200" b="1">
                        <a:solidFill>
                          <a:schemeClr val="tx1"/>
                        </a:solidFill>
                        <a:latin typeface="Aptos Display" panose="020B0004020202020204" pitchFamily="34" charset="0"/>
                      </a:endParaRPr>
                    </a:p>
                    <a:p>
                      <a:pPr algn="ctr"/>
                      <a:endParaRPr lang="en-GB" sz="1200" b="1">
                        <a:solidFill>
                          <a:schemeClr val="tx1"/>
                        </a:solidFill>
                        <a:latin typeface="Aptos Display" panose="020B0004020202020204" pitchFamily="34" charset="0"/>
                      </a:endParaRPr>
                    </a:p>
                    <a:p>
                      <a:pPr algn="ctr"/>
                      <a:r>
                        <a:rPr lang="en-GB" sz="1200" b="1">
                          <a:solidFill>
                            <a:srgbClr val="00B050"/>
                          </a:solidFill>
                          <a:latin typeface="Aptos Display" panose="020B0004020202020204" pitchFamily="34" charset="0"/>
                        </a:rPr>
                        <a:t>Partner Service </a:t>
                      </a:r>
                    </a:p>
                    <a:p>
                      <a:pPr algn="ctr"/>
                      <a:r>
                        <a:rPr lang="en-GB" sz="1200" b="1">
                          <a:solidFill>
                            <a:srgbClr val="00B050"/>
                          </a:solidFill>
                          <a:latin typeface="Aptos Display" panose="020B0004020202020204" pitchFamily="34" charset="0"/>
                        </a:rPr>
                        <a:t>AM</a:t>
                      </a:r>
                    </a:p>
                    <a:p>
                      <a:pPr algn="ctr"/>
                      <a:endParaRPr lang="en-GB" sz="1200" b="1">
                        <a:solidFill>
                          <a:schemeClr val="tx1"/>
                        </a:solidFill>
                        <a:latin typeface="Aptos Display" panose="020B0004020202020204" pitchFamily="34" charset="0"/>
                      </a:endParaRPr>
                    </a:p>
                    <a:p>
                      <a:pPr algn="ctr"/>
                      <a:endParaRPr lang="en-GB" sz="1200" b="1">
                        <a:solidFill>
                          <a:schemeClr val="tx1"/>
                        </a:solidFill>
                        <a:latin typeface="Aptos Display" panose="020B0004020202020204" pitchFamily="34" charset="0"/>
                      </a:endParaRPr>
                    </a:p>
                    <a:p>
                      <a:pPr algn="ctr"/>
                      <a:endParaRPr lang="en-GB" sz="1200" b="1">
                        <a:solidFill>
                          <a:schemeClr val="tx1"/>
                        </a:solidFill>
                        <a:latin typeface="Aptos Display" panose="020B00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0">
                        <a:solidFill>
                          <a:schemeClr val="tx1"/>
                        </a:solidFill>
                        <a:latin typeface="Aptos Display"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0">
                        <a:solidFill>
                          <a:schemeClr val="tx1"/>
                        </a:solidFill>
                        <a:latin typeface="Aptos Display"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a:solidFill>
                            <a:srgbClr val="00B050"/>
                          </a:solidFill>
                          <a:latin typeface="Aptos Display" panose="020B0004020202020204" pitchFamily="34" charset="0"/>
                        </a:rPr>
                        <a:t>Partner services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0">
                        <a:solidFill>
                          <a:schemeClr val="tx1"/>
                        </a:solidFill>
                        <a:latin typeface="Aptos Display" panose="020B00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1">
                        <a:solidFill>
                          <a:schemeClr val="tx1"/>
                        </a:solidFill>
                        <a:latin typeface="Aptos Display"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1">
                        <a:solidFill>
                          <a:schemeClr val="tx1"/>
                        </a:solidFill>
                        <a:latin typeface="Aptos Display"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1">
                        <a:solidFill>
                          <a:schemeClr val="tx1"/>
                        </a:solidFill>
                        <a:latin typeface="Aptos Display"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a:solidFill>
                            <a:srgbClr val="00B050"/>
                          </a:solidFill>
                          <a:latin typeface="Aptos Display" panose="020B0004020202020204" pitchFamily="34" charset="0"/>
                        </a:rPr>
                        <a:t>Partner Service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1">
                        <a:solidFill>
                          <a:schemeClr val="tx1"/>
                        </a:solidFill>
                        <a:latin typeface="Aptos Display"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7030A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1">
                        <a:solidFill>
                          <a:schemeClr val="tx1"/>
                        </a:solidFill>
                        <a:latin typeface="Aptos Display" panose="020B00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dirty="0">
                          <a:latin typeface="Aptos Display" panose="020B0004020202020204" pitchFamily="34" charset="0"/>
                        </a:rPr>
                        <a:t>10 – 11.30am </a:t>
                      </a:r>
                      <a:endParaRPr lang="en-GB" sz="1200" b="1" dirty="0">
                        <a:latin typeface="Aptos Display" panose="020B0004020202020204" pitchFamily="34" charset="0"/>
                      </a:endParaRPr>
                    </a:p>
                    <a:p>
                      <a:pPr algn="ctr"/>
                      <a:r>
                        <a:rPr lang="en-GB" sz="1200" b="1" dirty="0">
                          <a:solidFill>
                            <a:schemeClr val="accent4"/>
                          </a:solidFill>
                          <a:latin typeface="Aptos Display" panose="020B0004020202020204" pitchFamily="34" charset="0"/>
                        </a:rPr>
                        <a:t>PAFT baby </a:t>
                      </a:r>
                    </a:p>
                    <a:p>
                      <a:pPr algn="ctr"/>
                      <a:r>
                        <a:rPr lang="en-GB" sz="1200" b="1" dirty="0">
                          <a:solidFill>
                            <a:schemeClr val="accent4"/>
                          </a:solidFill>
                          <a:latin typeface="Aptos Display" panose="020B0004020202020204" pitchFamily="34" charset="0"/>
                        </a:rPr>
                        <a:t>womb to world </a:t>
                      </a:r>
                    </a:p>
                    <a:p>
                      <a:pPr algn="ctr"/>
                      <a:r>
                        <a:rPr lang="en-GB" sz="1200" dirty="0">
                          <a:latin typeface="Aptos Display" panose="020B0004020202020204" pitchFamily="34" charset="0"/>
                        </a:rPr>
                        <a:t>Prenatal to Crawlers </a:t>
                      </a:r>
                    </a:p>
                    <a:p>
                      <a:pPr algn="ctr"/>
                      <a:r>
                        <a:rPr lang="en-GB" sz="1200" b="0" dirty="0">
                          <a:solidFill>
                            <a:schemeClr val="tx1"/>
                          </a:solidFill>
                          <a:latin typeface="Aptos Display" panose="020B0004020202020204" pitchFamily="34" charset="0"/>
                        </a:rPr>
                        <a:t>Drop in </a:t>
                      </a:r>
                    </a:p>
                    <a:p>
                      <a:pPr algn="ctr"/>
                      <a:endParaRPr lang="en-GB" sz="1200" b="1" dirty="0">
                        <a:solidFill>
                          <a:srgbClr val="7030A0"/>
                        </a:solidFill>
                        <a:latin typeface="Aptos Display" panose="020B00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8582029"/>
                  </a:ext>
                </a:extLst>
              </a:tr>
            </a:tbl>
          </a:graphicData>
        </a:graphic>
      </p:graphicFrame>
      <p:sp>
        <p:nvSpPr>
          <p:cNvPr id="4" name="TextBox 3">
            <a:extLst>
              <a:ext uri="{FF2B5EF4-FFF2-40B4-BE49-F238E27FC236}">
                <a16:creationId xmlns:a16="http://schemas.microsoft.com/office/drawing/2014/main" id="{F284C546-3C01-C0B5-BE07-99B559E4E806}"/>
              </a:ext>
            </a:extLst>
          </p:cNvPr>
          <p:cNvSpPr txBox="1"/>
          <p:nvPr/>
        </p:nvSpPr>
        <p:spPr>
          <a:xfrm>
            <a:off x="73152" y="0"/>
            <a:ext cx="8856984"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8064A2"/>
                </a:solidFill>
                <a:effectLst/>
                <a:uLnTx/>
                <a:uFillTx/>
                <a:latin typeface="Calibri"/>
                <a:ea typeface="+mn-ea"/>
                <a:cs typeface="+mn-cs"/>
              </a:rPr>
              <a:t>Best Start In Life Family Hub East and network delivery sites</a:t>
            </a:r>
            <a:r>
              <a:rPr kumimoji="0" lang="en-GB" sz="2400" b="1" i="0" u="none" strike="noStrike" kern="1200" cap="none" spc="0" normalizeH="0" baseline="0" noProof="0">
                <a:ln>
                  <a:noFill/>
                </a:ln>
                <a:solidFill>
                  <a:prstClr val="black"/>
                </a:solidFill>
                <a:effectLst/>
                <a:uLnTx/>
                <a:uFillTx/>
                <a:latin typeface="Calibri"/>
                <a:ea typeface="+mn-ea"/>
                <a:cs typeface="+mn-cs"/>
              </a:rPr>
              <a:t>  </a:t>
            </a:r>
          </a:p>
        </p:txBody>
      </p:sp>
    </p:spTree>
    <p:extLst>
      <p:ext uri="{BB962C8B-B14F-4D97-AF65-F5344CB8AC3E}">
        <p14:creationId xmlns:p14="http://schemas.microsoft.com/office/powerpoint/2010/main" val="23472408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44B303-3828-1033-4B8A-FB12860B33FC}"/>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8C0651C0-90D4-9FD0-2D54-5378E31C1A26}"/>
              </a:ext>
            </a:extLst>
          </p:cNvPr>
          <p:cNvGraphicFramePr>
            <a:graphicFrameLocks noGrp="1"/>
          </p:cNvGraphicFramePr>
          <p:nvPr>
            <p:extLst>
              <p:ext uri="{D42A27DB-BD31-4B8C-83A1-F6EECF244321}">
                <p14:modId xmlns:p14="http://schemas.microsoft.com/office/powerpoint/2010/main" val="1359718242"/>
              </p:ext>
            </p:extLst>
          </p:nvPr>
        </p:nvGraphicFramePr>
        <p:xfrm>
          <a:off x="114300" y="823867"/>
          <a:ext cx="8915400" cy="3063240"/>
        </p:xfrm>
        <a:graphic>
          <a:graphicData uri="http://schemas.openxmlformats.org/drawingml/2006/table">
            <a:tbl>
              <a:tblPr firstRow="1" bandRow="1">
                <a:tableStyleId>{5C22544A-7EE6-4342-B048-85BDC9FD1C3A}</a:tableStyleId>
              </a:tblPr>
              <a:tblGrid>
                <a:gridCol w="892777">
                  <a:extLst>
                    <a:ext uri="{9D8B030D-6E8A-4147-A177-3AD203B41FA5}">
                      <a16:colId xmlns:a16="http://schemas.microsoft.com/office/drawing/2014/main" val="20000"/>
                    </a:ext>
                  </a:extLst>
                </a:gridCol>
                <a:gridCol w="1719045">
                  <a:extLst>
                    <a:ext uri="{9D8B030D-6E8A-4147-A177-3AD203B41FA5}">
                      <a16:colId xmlns:a16="http://schemas.microsoft.com/office/drawing/2014/main" val="20001"/>
                    </a:ext>
                  </a:extLst>
                </a:gridCol>
                <a:gridCol w="1460142">
                  <a:extLst>
                    <a:ext uri="{9D8B030D-6E8A-4147-A177-3AD203B41FA5}">
                      <a16:colId xmlns:a16="http://schemas.microsoft.com/office/drawing/2014/main" val="20002"/>
                    </a:ext>
                  </a:extLst>
                </a:gridCol>
                <a:gridCol w="1692141">
                  <a:extLst>
                    <a:ext uri="{9D8B030D-6E8A-4147-A177-3AD203B41FA5}">
                      <a16:colId xmlns:a16="http://schemas.microsoft.com/office/drawing/2014/main" val="20003"/>
                    </a:ext>
                  </a:extLst>
                </a:gridCol>
                <a:gridCol w="1516607">
                  <a:extLst>
                    <a:ext uri="{9D8B030D-6E8A-4147-A177-3AD203B41FA5}">
                      <a16:colId xmlns:a16="http://schemas.microsoft.com/office/drawing/2014/main" val="20004"/>
                    </a:ext>
                  </a:extLst>
                </a:gridCol>
                <a:gridCol w="1634688">
                  <a:extLst>
                    <a:ext uri="{9D8B030D-6E8A-4147-A177-3AD203B41FA5}">
                      <a16:colId xmlns:a16="http://schemas.microsoft.com/office/drawing/2014/main" val="20005"/>
                    </a:ext>
                  </a:extLst>
                </a:gridCol>
              </a:tblGrid>
              <a:tr h="427954">
                <a:tc>
                  <a:txBody>
                    <a:bodyPr/>
                    <a:lstStyle/>
                    <a:p>
                      <a:pPr algn="ctr"/>
                      <a:r>
                        <a:rPr lang="en-GB" sz="1200">
                          <a:solidFill>
                            <a:schemeClr val="tx1"/>
                          </a:solidFill>
                          <a:latin typeface="Aptos Display" panose="020B0004020202020204" pitchFamily="34" charset="0"/>
                        </a:rPr>
                        <a:t>Venues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Monday 14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Tuesday 15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Wednesday16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Thursday 17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2026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r>
                        <a:rPr lang="en-GB" sz="1200" b="1">
                          <a:solidFill>
                            <a:schemeClr val="tx1"/>
                          </a:solidFill>
                          <a:latin typeface="Aptos Display" panose="020B0004020202020204" pitchFamily="34" charset="0"/>
                        </a:rPr>
                        <a:t>Friday 18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2026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0"/>
                  </a:ext>
                </a:extLst>
              </a:tr>
              <a:tr h="1371600">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accent4"/>
                          </a:solidFill>
                          <a:effectLst/>
                          <a:uLnTx/>
                          <a:uFillTx/>
                          <a:latin typeface="Aptos Display" panose="020B0004020202020204" pitchFamily="34" charset="0"/>
                          <a:ea typeface="+mn-ea"/>
                          <a:cs typeface="Aharoni"/>
                        </a:rPr>
                        <a:t>Best Start in Life Family Hub Hillview</a:t>
                      </a:r>
                      <a:endPar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Aharon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2 Grange Road, South Harrow, HA2 0LW</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020 8422 4692</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endParaRPr lang="en-GB" sz="1200" b="1">
                        <a:solidFill>
                          <a:schemeClr val="tx1"/>
                        </a:solidFill>
                        <a:latin typeface="Aptos Display" panose="020B0004020202020204" pitchFamily="34" charset="0"/>
                      </a:endParaRPr>
                    </a:p>
                    <a:p>
                      <a:pPr algn="ctr"/>
                      <a:endParaRPr lang="en-GB" sz="1200" b="1">
                        <a:solidFill>
                          <a:schemeClr val="tx1"/>
                        </a:solidFill>
                        <a:latin typeface="Aptos Display" panose="020B0004020202020204" pitchFamily="34" charset="0"/>
                      </a:endParaRPr>
                    </a:p>
                    <a:p>
                      <a:pPr algn="ctr"/>
                      <a:endParaRPr lang="en-GB" sz="1200" b="1">
                        <a:solidFill>
                          <a:schemeClr val="tx1"/>
                        </a:solidFill>
                        <a:latin typeface="Aptos Display" panose="020B0004020202020204" pitchFamily="34" charset="0"/>
                      </a:endParaRPr>
                    </a:p>
                    <a:p>
                      <a:pPr algn="ctr"/>
                      <a:endParaRPr lang="en-GB" sz="1200" b="1">
                        <a:solidFill>
                          <a:schemeClr val="tx1"/>
                        </a:solidFill>
                        <a:latin typeface="Aptos Display" panose="020B0004020202020204" pitchFamily="34" charset="0"/>
                      </a:endParaRPr>
                    </a:p>
                    <a:p>
                      <a:pPr algn="ctr"/>
                      <a:endParaRPr lang="en-GB" sz="1200" b="1">
                        <a:solidFill>
                          <a:schemeClr val="tx1"/>
                        </a:solidFill>
                        <a:latin typeface="Aptos Display" panose="020B0004020202020204" pitchFamily="34" charset="0"/>
                      </a:endParaRPr>
                    </a:p>
                    <a:p>
                      <a:pPr algn="ctr"/>
                      <a:r>
                        <a:rPr lang="en-GB" sz="1200" b="1">
                          <a:solidFill>
                            <a:srgbClr val="00B050"/>
                          </a:solidFill>
                          <a:latin typeface="Aptos Display" panose="020B0004020202020204" pitchFamily="34" charset="0"/>
                        </a:rPr>
                        <a:t>Portage </a:t>
                      </a:r>
                    </a:p>
                    <a:p>
                      <a:pPr algn="ctr"/>
                      <a:r>
                        <a:rPr lang="en-GB" sz="1200" b="1">
                          <a:solidFill>
                            <a:srgbClr val="00B050"/>
                          </a:solidFill>
                          <a:latin typeface="Aptos Display" panose="020B0004020202020204" pitchFamily="34" charset="0"/>
                        </a:rPr>
                        <a:t>Appointment only </a:t>
                      </a:r>
                    </a:p>
                    <a:p>
                      <a:pPr algn="ctr"/>
                      <a:endParaRPr lang="en-GB" sz="1200" b="0">
                        <a:solidFill>
                          <a:schemeClr val="tx1"/>
                        </a:solidFill>
                        <a:latin typeface="Aptos Display" panose="020B0004020202020204" pitchFamily="34" charset="0"/>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7030A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chemeClr val="tx1"/>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00B05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00B05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00B05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00B05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B050"/>
                          </a:solidFill>
                          <a:effectLst/>
                          <a:uLnTx/>
                          <a:uFillTx/>
                          <a:latin typeface="Aptos Display" panose="020B0004020202020204" pitchFamily="34" charset="0"/>
                          <a:ea typeface="+mn-ea"/>
                          <a:cs typeface="+mn-cs"/>
                        </a:rPr>
                        <a:t>Partner service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rPr>
                        <a:t>11am - 12 pm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chemeClr val="accent4"/>
                          </a:solidFill>
                          <a:effectLst/>
                          <a:uLnTx/>
                          <a:uFillTx/>
                          <a:latin typeface="Aptos Display" panose="020B0004020202020204" pitchFamily="34" charset="0"/>
                          <a:ea typeface="+mn-ea"/>
                          <a:cs typeface="+mn-cs"/>
                        </a:rPr>
                        <a:t>Healthy Babies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chemeClr val="accent4"/>
                          </a:solidFill>
                          <a:effectLst/>
                          <a:uLnTx/>
                          <a:uFillTx/>
                          <a:latin typeface="Aptos Display" panose="020B0004020202020204" pitchFamily="34" charset="0"/>
                          <a:ea typeface="+mn-ea"/>
                          <a:cs typeface="+mn-cs"/>
                        </a:rPr>
                        <a:t>Stay and play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rPr>
                        <a:t>birth - 18 months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rPr>
                        <a:t>Drop in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rgbClr val="7030A0"/>
                        </a:solidFill>
                        <a:effectLst/>
                        <a:uLnTx/>
                        <a:uFillTx/>
                        <a:latin typeface="Aptos Display" panose="020B0004020202020204" pitchFamily="34" charset="0"/>
                        <a:ea typeface="+mn-ea"/>
                        <a:cs typeface="+mn-cs"/>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9.30 – 11am</a:t>
                      </a:r>
                      <a:endParaRPr kumimoji="0" lang="en-GB" sz="1200" b="0" i="0" u="none" strike="noStrike" kern="1200" cap="none" spc="0" normalizeH="0" baseline="0" noProof="0" dirty="0">
                        <a:ln>
                          <a:noFill/>
                        </a:ln>
                        <a:solidFill>
                          <a:prstClr val="black"/>
                        </a:solidFill>
                        <a:effectLst/>
                        <a:highlight>
                          <a:srgbClr val="FFFF00"/>
                        </a:highligh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8064A2"/>
                          </a:solidFill>
                          <a:effectLst/>
                          <a:uLnTx/>
                          <a:uFillTx/>
                          <a:latin typeface="Aptos Display" panose="020B0004020202020204" pitchFamily="34" charset="0"/>
                          <a:ea typeface="+mn-ea"/>
                          <a:cs typeface="+mn-cs"/>
                        </a:rPr>
                        <a:t>Learning through play Ed psych joining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Birth - 5years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Drop in </a:t>
                      </a:r>
                      <a:endParaRPr kumimoji="0" lang="en-GB" sz="1200" b="1" i="0" u="none" strike="noStrike" kern="1200" cap="none" spc="0" normalizeH="0" baseline="0" noProof="0" dirty="0">
                        <a:ln>
                          <a:noFill/>
                        </a:ln>
                        <a:solidFill>
                          <a:srgbClr val="7030A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rgbClr val="7030A0"/>
                        </a:solidFill>
                        <a:effectLst/>
                        <a:uLnTx/>
                        <a:uFillTx/>
                        <a:latin typeface="Aptos Display" panose="020B0004020202020204" pitchFamily="34" charset="0"/>
                        <a:ea typeface="+mn-ea"/>
                        <a:cs typeface="+mn-cs"/>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200" b="0" dirty="0">
                          <a:solidFill>
                            <a:schemeClr val="tx1"/>
                          </a:solidFill>
                          <a:latin typeface="Aptos Display" panose="020B0004020202020204" pitchFamily="34" charset="0"/>
                        </a:rPr>
                        <a:t>10 - 11am</a:t>
                      </a:r>
                    </a:p>
                    <a:p>
                      <a:pPr algn="ctr"/>
                      <a:r>
                        <a:rPr lang="en-GB" sz="1200" b="1" dirty="0">
                          <a:solidFill>
                            <a:schemeClr val="accent4"/>
                          </a:solidFill>
                          <a:latin typeface="Aptos Display" panose="020B0004020202020204" pitchFamily="34" charset="0"/>
                        </a:rPr>
                        <a:t>Talk and play </a:t>
                      </a:r>
                    </a:p>
                    <a:p>
                      <a:pPr algn="ctr"/>
                      <a:r>
                        <a:rPr lang="en-GB" sz="1200" b="0" dirty="0">
                          <a:solidFill>
                            <a:schemeClr val="tx1"/>
                          </a:solidFill>
                          <a:latin typeface="Aptos Display" panose="020B0004020202020204" pitchFamily="34" charset="0"/>
                        </a:rPr>
                        <a:t>18 months +</a:t>
                      </a:r>
                    </a:p>
                    <a:p>
                      <a:pPr algn="ctr"/>
                      <a:r>
                        <a:rPr lang="en-GB" sz="1200" b="0" dirty="0">
                          <a:solidFill>
                            <a:schemeClr val="tx1"/>
                          </a:solidFill>
                          <a:latin typeface="Aptos Display" panose="020B0004020202020204" pitchFamily="34" charset="0"/>
                        </a:rPr>
                        <a:t>Drop in</a:t>
                      </a:r>
                    </a:p>
                    <a:p>
                      <a:pPr algn="ctr"/>
                      <a:endParaRPr lang="en-GB" sz="1200" b="1" dirty="0">
                        <a:solidFill>
                          <a:schemeClr val="accent4"/>
                        </a:solidFill>
                        <a:latin typeface="Aptos Display" panose="020B0004020202020204" pitchFamily="34" charset="0"/>
                      </a:endParaRPr>
                    </a:p>
                    <a:p>
                      <a:pPr algn="ctr"/>
                      <a:endParaRPr lang="en-GB" sz="1200" b="0" dirty="0">
                        <a:solidFill>
                          <a:schemeClr val="tx1"/>
                        </a:solidFill>
                        <a:highlight>
                          <a:srgbClr val="FFFF00"/>
                        </a:highlight>
                        <a:latin typeface="Aptos Display" panose="020B0004020202020204" pitchFamily="34" charset="0"/>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234440">
                <a:tc vMerge="1">
                  <a:txBody>
                    <a:bodyPr/>
                    <a:lstStyle/>
                    <a:p>
                      <a:endParaRPr lang="en-GB"/>
                    </a:p>
                  </a:txBody>
                  <a:tcPr>
                    <a:lnT w="12700" cap="flat" cmpd="sng" algn="ctr">
                      <a:solidFill>
                        <a:schemeClr val="tx1"/>
                      </a:solidFill>
                      <a:prstDash val="solid"/>
                      <a:round/>
                      <a:headEnd type="none" w="med" len="med"/>
                      <a:tailEnd type="none" w="med" len="med"/>
                    </a:lnT>
                  </a:tcPr>
                </a:tc>
                <a:tc vMerge="1">
                  <a:txBody>
                    <a:bodyPr/>
                    <a:lstStyle/>
                    <a:p>
                      <a:endParaRPr lang="en-GB"/>
                    </a:p>
                  </a:txBody>
                  <a:tcPr>
                    <a:lnT w="12700" cap="flat" cmpd="sng" algn="ctr">
                      <a:solidFill>
                        <a:schemeClr val="tx1"/>
                      </a:solidFill>
                      <a:prstDash val="solid"/>
                      <a:round/>
                      <a:headEnd type="none" w="med" len="med"/>
                      <a:tailEnd type="none" w="med" len="med"/>
                    </a:lnT>
                  </a:tcPr>
                </a:tc>
                <a:tc vMerge="1">
                  <a:txBody>
                    <a:bodyPr/>
                    <a:lstStyle/>
                    <a:p>
                      <a:endParaRPr lang="en-GB"/>
                    </a:p>
                  </a:txBody>
                  <a:tcPr>
                    <a:lnT w="12700" cap="flat" cmpd="sng" algn="ctr">
                      <a:solidFill>
                        <a:schemeClr val="tx1"/>
                      </a:solidFill>
                      <a:prstDash val="solid"/>
                      <a:round/>
                      <a:headEnd type="none" w="med" len="med"/>
                      <a:tailEnd type="none" w="med" len="med"/>
                    </a:lnT>
                  </a:tcPr>
                </a:tc>
                <a:tc>
                  <a:txBody>
                    <a:bodyPr/>
                    <a:lstStyle/>
                    <a:p>
                      <a:pPr marL="0" marR="0" lvl="0" indent="0" algn="ctr" rtl="0" eaLnBrk="1" fontAlgn="auto" latinLnBrk="0" hangingPunct="1">
                        <a:lnSpc>
                          <a:spcPct val="100000"/>
                        </a:lnSpc>
                        <a:spcBef>
                          <a:spcPts val="0"/>
                        </a:spcBef>
                        <a:spcAft>
                          <a:spcPts val="0"/>
                        </a:spcAft>
                        <a:buClrTx/>
                        <a:buSzTx/>
                        <a:buFontTx/>
                        <a:buNone/>
                      </a:pPr>
                      <a:r>
                        <a:rPr lang="en-GB" sz="1200" b="0" i="0" u="none" strike="noStrike" kern="1200" cap="none" spc="0" normalizeH="0" baseline="0" noProof="0" dirty="0">
                          <a:ln>
                            <a:noFill/>
                          </a:ln>
                          <a:solidFill>
                            <a:prstClr val="black"/>
                          </a:solidFill>
                          <a:effectLst/>
                          <a:uLnTx/>
                          <a:uFillTx/>
                          <a:latin typeface="Aptos Display"/>
                          <a:ea typeface="+mn-ea"/>
                          <a:cs typeface="+mn-cs"/>
                        </a:rPr>
                        <a:t>1:30 - 3 pm</a:t>
                      </a:r>
                      <a:r>
                        <a:rPr kumimoji="0" lang="en-GB" sz="1200" b="0" i="0" u="none" strike="noStrike" kern="1200" cap="none" spc="0" normalizeH="0" baseline="0" noProof="0" dirty="0">
                          <a:ln>
                            <a:noFill/>
                          </a:ln>
                          <a:solidFill>
                            <a:prstClr val="black"/>
                          </a:solidFill>
                          <a:effectLst/>
                          <a:uLnTx/>
                          <a:uFillTx/>
                          <a:latin typeface="Aptos Display"/>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chemeClr val="accent4"/>
                          </a:solidFill>
                          <a:effectLst/>
                          <a:uLnTx/>
                          <a:uFillTx/>
                          <a:latin typeface="Aptos Display" panose="020B0004020202020204" pitchFamily="34" charset="0"/>
                          <a:ea typeface="+mn-ea"/>
                          <a:cs typeface="+mn-cs"/>
                        </a:rPr>
                        <a:t>Sensory Play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rPr>
                        <a:t>Birth - 5yrs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Drop in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dirty="0"/>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rgbClr val="7030A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rgbClr val="7030A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B050"/>
                          </a:solidFill>
                          <a:effectLst/>
                          <a:uLnTx/>
                          <a:uFillTx/>
                          <a:latin typeface="Aptos Display" panose="020B0004020202020204" pitchFamily="34" charset="0"/>
                          <a:ea typeface="+mn-ea"/>
                          <a:cs typeface="+mn-cs"/>
                        </a:rPr>
                        <a:t>Portage</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200" b="1" dirty="0">
                        <a:solidFill>
                          <a:srgbClr val="00B050"/>
                        </a:solidFill>
                        <a:latin typeface="Aptos Display" panose="020B0004020202020204" pitchFamily="34" charset="0"/>
                      </a:endParaRPr>
                    </a:p>
                    <a:p>
                      <a:pPr algn="ctr"/>
                      <a:r>
                        <a:rPr lang="en-GB" sz="1200" b="1" dirty="0">
                          <a:solidFill>
                            <a:srgbClr val="00B050"/>
                          </a:solidFill>
                          <a:latin typeface="Aptos Display" panose="020B0004020202020204" pitchFamily="34" charset="0"/>
                        </a:rPr>
                        <a:t>Blossom  baby massage </a:t>
                      </a:r>
                    </a:p>
                    <a:p>
                      <a:pPr algn="ctr"/>
                      <a:r>
                        <a:rPr lang="en-GB" sz="1200" b="1" dirty="0">
                          <a:solidFill>
                            <a:srgbClr val="00B050"/>
                          </a:solidFill>
                          <a:latin typeface="Aptos Display" panose="020B0004020202020204" pitchFamily="34" charset="0"/>
                        </a:rPr>
                        <a:t>Booking required </a:t>
                      </a:r>
                      <a:endParaRPr lang="en-GB" dirty="0"/>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31116271"/>
                  </a:ext>
                </a:extLst>
              </a:tr>
            </a:tbl>
          </a:graphicData>
        </a:graphic>
      </p:graphicFrame>
      <p:sp>
        <p:nvSpPr>
          <p:cNvPr id="4" name="TextBox 3">
            <a:extLst>
              <a:ext uri="{FF2B5EF4-FFF2-40B4-BE49-F238E27FC236}">
                <a16:creationId xmlns:a16="http://schemas.microsoft.com/office/drawing/2014/main" id="{D21CD3B2-49E9-4124-EA1B-24E02697C63B}"/>
              </a:ext>
            </a:extLst>
          </p:cNvPr>
          <p:cNvSpPr txBox="1"/>
          <p:nvPr/>
        </p:nvSpPr>
        <p:spPr>
          <a:xfrm>
            <a:off x="1696212" y="175750"/>
            <a:ext cx="5751576" cy="46166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8064A2"/>
                </a:solidFill>
                <a:effectLst/>
                <a:uLnTx/>
                <a:uFillTx/>
                <a:latin typeface="Calibri"/>
                <a:ea typeface="+mn-ea"/>
                <a:cs typeface="+mn-cs"/>
              </a:rPr>
              <a:t>Best Start In Life Family Hub Central  </a:t>
            </a:r>
          </a:p>
        </p:txBody>
      </p:sp>
    </p:spTree>
    <p:extLst>
      <p:ext uri="{BB962C8B-B14F-4D97-AF65-F5344CB8AC3E}">
        <p14:creationId xmlns:p14="http://schemas.microsoft.com/office/powerpoint/2010/main" val="29862266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19B5038-A157-A7FE-6D26-B001D3CEF70B}"/>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714036E6-0CBC-C80B-C5F1-1F455303A6D2}"/>
              </a:ext>
            </a:extLst>
          </p:cNvPr>
          <p:cNvGraphicFramePr>
            <a:graphicFrameLocks noGrp="1"/>
          </p:cNvGraphicFramePr>
          <p:nvPr>
            <p:extLst>
              <p:ext uri="{D42A27DB-BD31-4B8C-83A1-F6EECF244321}">
                <p14:modId xmlns:p14="http://schemas.microsoft.com/office/powerpoint/2010/main" val="1017959785"/>
              </p:ext>
            </p:extLst>
          </p:nvPr>
        </p:nvGraphicFramePr>
        <p:xfrm>
          <a:off x="121458" y="461665"/>
          <a:ext cx="8901084" cy="6466576"/>
        </p:xfrm>
        <a:graphic>
          <a:graphicData uri="http://schemas.openxmlformats.org/drawingml/2006/table">
            <a:tbl>
              <a:tblPr firstRow="1" bandRow="1">
                <a:tableStyleId>{5C22544A-7EE6-4342-B048-85BDC9FD1C3A}</a:tableStyleId>
              </a:tblPr>
              <a:tblGrid>
                <a:gridCol w="987564">
                  <a:extLst>
                    <a:ext uri="{9D8B030D-6E8A-4147-A177-3AD203B41FA5}">
                      <a16:colId xmlns:a16="http://schemas.microsoft.com/office/drawing/2014/main" val="20000"/>
                    </a:ext>
                  </a:extLst>
                </a:gridCol>
                <a:gridCol w="1547990">
                  <a:extLst>
                    <a:ext uri="{9D8B030D-6E8A-4147-A177-3AD203B41FA5}">
                      <a16:colId xmlns:a16="http://schemas.microsoft.com/office/drawing/2014/main" val="20001"/>
                    </a:ext>
                  </a:extLst>
                </a:gridCol>
                <a:gridCol w="1485242">
                  <a:extLst>
                    <a:ext uri="{9D8B030D-6E8A-4147-A177-3AD203B41FA5}">
                      <a16:colId xmlns:a16="http://schemas.microsoft.com/office/drawing/2014/main" val="20002"/>
                    </a:ext>
                  </a:extLst>
                </a:gridCol>
                <a:gridCol w="1517882">
                  <a:extLst>
                    <a:ext uri="{9D8B030D-6E8A-4147-A177-3AD203B41FA5}">
                      <a16:colId xmlns:a16="http://schemas.microsoft.com/office/drawing/2014/main" val="20003"/>
                    </a:ext>
                  </a:extLst>
                </a:gridCol>
                <a:gridCol w="1703388">
                  <a:extLst>
                    <a:ext uri="{9D8B030D-6E8A-4147-A177-3AD203B41FA5}">
                      <a16:colId xmlns:a16="http://schemas.microsoft.com/office/drawing/2014/main" val="20004"/>
                    </a:ext>
                  </a:extLst>
                </a:gridCol>
                <a:gridCol w="1659018">
                  <a:extLst>
                    <a:ext uri="{9D8B030D-6E8A-4147-A177-3AD203B41FA5}">
                      <a16:colId xmlns:a16="http://schemas.microsoft.com/office/drawing/2014/main" val="20005"/>
                    </a:ext>
                  </a:extLst>
                </a:gridCol>
              </a:tblGrid>
              <a:tr h="450446">
                <a:tc>
                  <a:txBody>
                    <a:bodyPr/>
                    <a:lstStyle/>
                    <a:p>
                      <a:pPr algn="ctr"/>
                      <a:r>
                        <a:rPr lang="en-GB" sz="1200">
                          <a:solidFill>
                            <a:schemeClr val="tx1"/>
                          </a:solidFill>
                          <a:latin typeface="Aptos Display" panose="020B0004020202020204" pitchFamily="34" charset="0"/>
                        </a:rPr>
                        <a:t>Venues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Monday 14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a:rPr>
                        <a:t>Tuesday 15 </a:t>
                      </a:r>
                      <a:r>
                        <a:rPr lang="en-GB" sz="1200" b="1" i="0" u="none" strike="noStrike" noProof="0">
                          <a:solidFill>
                            <a:schemeClr val="tx1"/>
                          </a:solidFill>
                          <a:latin typeface="Aptos Display"/>
                        </a:rPr>
                        <a:t>September </a:t>
                      </a:r>
                      <a:r>
                        <a:rPr lang="en-GB" sz="1200" b="1">
                          <a:solidFill>
                            <a:schemeClr val="tx1"/>
                          </a:solidFill>
                          <a:latin typeface="Aptos Display"/>
                        </a:rPr>
                        <a:t>  </a:t>
                      </a:r>
                      <a:r>
                        <a:rPr lang="en-GB" sz="1200" b="1" i="0" u="none" strike="noStrike" noProof="0">
                          <a:solidFill>
                            <a:schemeClr val="tx1"/>
                          </a:solidFill>
                          <a:latin typeface="Aptos Display"/>
                        </a:rPr>
                        <a:t> </a:t>
                      </a:r>
                      <a:r>
                        <a:rPr lang="en-GB" sz="1200" b="1">
                          <a:solidFill>
                            <a:schemeClr val="tx1"/>
                          </a:solidFill>
                          <a:latin typeface="Aptos Display"/>
                        </a:rPr>
                        <a:t>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Wednesday 16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Thursday 17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2026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r>
                        <a:rPr lang="en-GB" sz="1200" b="1">
                          <a:solidFill>
                            <a:schemeClr val="tx1"/>
                          </a:solidFill>
                          <a:latin typeface="Aptos Display" panose="020B0004020202020204" pitchFamily="34" charset="0"/>
                        </a:rPr>
                        <a:t>Friday 18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0"/>
                  </a:ext>
                </a:extLst>
              </a:tr>
              <a:tr h="810803">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accent4"/>
                          </a:solidFill>
                          <a:effectLst/>
                          <a:uLnTx/>
                          <a:uFillTx/>
                          <a:latin typeface="Aptos Display"/>
                          <a:ea typeface="+mn-ea"/>
                          <a:cs typeface="Aharoni"/>
                        </a:rPr>
                        <a:t>Best Start in Life Family Hub Cedars </a:t>
                      </a:r>
                      <a:r>
                        <a:rPr kumimoji="0" lang="en-GB" sz="1200" b="1" i="0" u="none" strike="noStrike" kern="1200" cap="none" spc="0" normalizeH="0" baseline="0" noProof="0">
                          <a:ln>
                            <a:noFill/>
                          </a:ln>
                          <a:solidFill>
                            <a:prstClr val="black"/>
                          </a:solidFill>
                          <a:effectLst/>
                          <a:uLnTx/>
                          <a:uFillTx/>
                          <a:latin typeface="Aptos Display"/>
                          <a:ea typeface="+mn-ea"/>
                          <a:cs typeface="Aharoni"/>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Whittlesea Road, Harrow, HA3 6LS.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020 8736 6222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dirty="0">
                          <a:solidFill>
                            <a:schemeClr val="tx1"/>
                          </a:solidFill>
                          <a:latin typeface="Aptos Display" panose="020B0004020202020204" pitchFamily="34" charset="0"/>
                        </a:rPr>
                        <a:t>10 – 11.15am </a:t>
                      </a:r>
                      <a:endParaRPr lang="en-GB" sz="1200" b="1" dirty="0">
                        <a:solidFill>
                          <a:schemeClr val="tx1"/>
                        </a:solidFill>
                        <a:latin typeface="Aptos Display" panose="020B0004020202020204" pitchFamily="34" charset="0"/>
                      </a:endParaRPr>
                    </a:p>
                    <a:p>
                      <a:pPr algn="ctr"/>
                      <a:r>
                        <a:rPr lang="en-GB" sz="1200" b="1" dirty="0">
                          <a:solidFill>
                            <a:schemeClr val="accent4"/>
                          </a:solidFill>
                          <a:latin typeface="Aptos Display" panose="020B0004020202020204" pitchFamily="34" charset="0"/>
                        </a:rPr>
                        <a:t>Babbling Babies </a:t>
                      </a:r>
                    </a:p>
                    <a:p>
                      <a:pPr algn="ctr"/>
                      <a:r>
                        <a:rPr lang="en-GB" sz="1200" dirty="0">
                          <a:latin typeface="Aptos Display" panose="020B0004020202020204" pitchFamily="34" charset="0"/>
                        </a:rPr>
                        <a:t>Prenatal – Crawlers</a:t>
                      </a:r>
                    </a:p>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b="0" dirty="0">
                          <a:solidFill>
                            <a:schemeClr val="tx1"/>
                          </a:solidFill>
                          <a:latin typeface="Aptos Display" panose="020B0004020202020204" pitchFamily="34" charset="0"/>
                        </a:rPr>
                        <a:t>Drop in – </a:t>
                      </a:r>
                      <a:endParaRPr lang="en-GB" sz="1200" b="1" dirty="0">
                        <a:solidFill>
                          <a:srgbClr val="7030A0"/>
                        </a:solidFill>
                        <a:latin typeface="Aptos Display" panose="020B0004020202020204" pitchFamily="34" charset="0"/>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200" b="1">
                          <a:solidFill>
                            <a:srgbClr val="00B050"/>
                          </a:solidFill>
                          <a:latin typeface="Aptos Display" panose="020B0004020202020204" pitchFamily="34" charset="0"/>
                        </a:rPr>
                        <a:t>Infant feeding </a:t>
                      </a:r>
                    </a:p>
                    <a:p>
                      <a:pPr algn="ctr"/>
                      <a:r>
                        <a:rPr lang="en-GB" sz="1200" b="1">
                          <a:solidFill>
                            <a:srgbClr val="00B050"/>
                          </a:solidFill>
                          <a:latin typeface="Aptos Display" panose="020B0004020202020204" pitchFamily="34" charset="0"/>
                        </a:rPr>
                        <a:t>Call for more information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marR="0" lvl="0" indent="0" algn="ctr" rtl="0">
                        <a:lnSpc>
                          <a:spcPct val="100000"/>
                        </a:lnSpc>
                        <a:spcBef>
                          <a:spcPts val="0"/>
                        </a:spcBef>
                        <a:spcAft>
                          <a:spcPts val="0"/>
                        </a:spcAft>
                        <a:buClrTx/>
                        <a:buSzTx/>
                        <a:buFontTx/>
                        <a:buNone/>
                      </a:pPr>
                      <a:endParaRPr lang="en-GB" sz="1200" b="0" i="0" u="none" strike="noStrike" kern="1200" cap="none" spc="0" normalizeH="0" baseline="0" noProof="0" dirty="0">
                        <a:ln>
                          <a:noFill/>
                        </a:ln>
                        <a:solidFill>
                          <a:prstClr val="black"/>
                        </a:solidFill>
                        <a:effectLst/>
                        <a:uLnTx/>
                        <a:uFillTx/>
                        <a:latin typeface="Aptos Display"/>
                        <a:ea typeface="+mn-ea"/>
                        <a:cs typeface="+mn-cs"/>
                      </a:endParaRPr>
                    </a:p>
                    <a:p>
                      <a:pPr marL="0" marR="0" lvl="0" indent="0" algn="ctr">
                        <a:lnSpc>
                          <a:spcPct val="100000"/>
                        </a:lnSpc>
                        <a:spcBef>
                          <a:spcPts val="0"/>
                        </a:spcBef>
                        <a:spcAft>
                          <a:spcPts val="0"/>
                        </a:spcAft>
                        <a:buClrTx/>
                        <a:buSzTx/>
                        <a:buFontTx/>
                        <a:buNone/>
                      </a:pPr>
                      <a:endParaRPr lang="en-GB" sz="1200" b="0" i="0" u="none" strike="noStrike" kern="1200" cap="none" spc="0" normalizeH="0" baseline="0" noProof="0" dirty="0">
                        <a:ln>
                          <a:noFill/>
                        </a:ln>
                        <a:solidFill>
                          <a:prstClr val="black"/>
                        </a:solidFill>
                        <a:effectLst/>
                        <a:uLnTx/>
                        <a:uFillTx/>
                        <a:latin typeface="Aptos Display"/>
                        <a:ea typeface="+mn-ea"/>
                        <a:cs typeface="+mn-cs"/>
                      </a:endParaRPr>
                    </a:p>
                    <a:p>
                      <a:pPr marL="0" marR="0" lvl="0" indent="0" algn="ctr">
                        <a:lnSpc>
                          <a:spcPct val="100000"/>
                        </a:lnSpc>
                        <a:spcBef>
                          <a:spcPts val="0"/>
                        </a:spcBef>
                        <a:spcAft>
                          <a:spcPts val="0"/>
                        </a:spcAft>
                        <a:buClrTx/>
                        <a:buSzTx/>
                        <a:buFontTx/>
                        <a:buNone/>
                      </a:pPr>
                      <a:endParaRPr lang="en-GB" sz="1200" b="0" i="0" u="none" strike="noStrike" kern="1200" cap="none" spc="0" normalizeH="0" baseline="0" noProof="0" dirty="0">
                        <a:ln>
                          <a:noFill/>
                        </a:ln>
                        <a:solidFill>
                          <a:prstClr val="black"/>
                        </a:solidFill>
                        <a:effectLst/>
                        <a:uLnTx/>
                        <a:uFillTx/>
                        <a:latin typeface="Aptos Display"/>
                        <a:ea typeface="+mn-ea"/>
                        <a:cs typeface="+mn-cs"/>
                      </a:endParaRPr>
                    </a:p>
                    <a:p>
                      <a:pPr marL="0" marR="0" lvl="0" indent="0" algn="ctr">
                        <a:lnSpc>
                          <a:spcPct val="100000"/>
                        </a:lnSpc>
                        <a:spcBef>
                          <a:spcPts val="0"/>
                        </a:spcBef>
                        <a:spcAft>
                          <a:spcPts val="0"/>
                        </a:spcAft>
                        <a:buClrTx/>
                        <a:buSzTx/>
                        <a:buFontTx/>
                        <a:buNone/>
                      </a:pPr>
                      <a:endParaRPr lang="en-GB" sz="1200" b="0" i="0" u="none" strike="noStrike" kern="1200" cap="none" spc="0" normalizeH="0" baseline="0" noProof="0" dirty="0">
                        <a:ln>
                          <a:noFill/>
                        </a:ln>
                        <a:solidFill>
                          <a:prstClr val="black"/>
                        </a:solidFill>
                        <a:effectLst/>
                        <a:uLnTx/>
                        <a:uFillTx/>
                        <a:latin typeface="Aptos Display"/>
                        <a:ea typeface="+mn-ea"/>
                        <a:cs typeface="+mn-cs"/>
                      </a:endParaRPr>
                    </a:p>
                    <a:p>
                      <a:pPr marL="0" marR="0" lvl="0" indent="0" algn="ctr">
                        <a:lnSpc>
                          <a:spcPct val="100000"/>
                        </a:lnSpc>
                        <a:spcBef>
                          <a:spcPts val="0"/>
                        </a:spcBef>
                        <a:spcAft>
                          <a:spcPts val="0"/>
                        </a:spcAft>
                        <a:buClrTx/>
                        <a:buSzTx/>
                        <a:buFontTx/>
                        <a:buNone/>
                      </a:pPr>
                      <a:r>
                        <a:rPr lang="en-GB" sz="1200" b="0" i="0" u="none" strike="noStrike" kern="1200" cap="none" spc="0" normalizeH="0" baseline="0" noProof="0" dirty="0">
                          <a:ln>
                            <a:noFill/>
                          </a:ln>
                          <a:solidFill>
                            <a:prstClr val="black"/>
                          </a:solidFill>
                          <a:effectLst/>
                          <a:uLnTx/>
                          <a:uFillTx/>
                          <a:latin typeface="Aptos Display"/>
                          <a:ea typeface="+mn-ea"/>
                          <a:cs typeface="+mn-cs"/>
                        </a:rPr>
                        <a:t>1 – 2 pm </a:t>
                      </a:r>
                      <a:endParaRPr lang="en-US" dirty="0"/>
                    </a:p>
                    <a:p>
                      <a:pPr marL="0" marR="0" lvl="0" indent="0" algn="ctr" rtl="0">
                        <a:lnSpc>
                          <a:spcPct val="100000"/>
                        </a:lnSpc>
                        <a:spcBef>
                          <a:spcPts val="0"/>
                        </a:spcBef>
                        <a:spcAft>
                          <a:spcPts val="0"/>
                        </a:spcAft>
                        <a:buClrTx/>
                        <a:buSzTx/>
                        <a:buFontTx/>
                        <a:buNone/>
                      </a:pPr>
                      <a:r>
                        <a:rPr lang="en-GB" sz="1200" b="1" i="0" u="none" strike="noStrike" kern="1200" cap="none" spc="0" normalizeH="0" baseline="0" noProof="0" dirty="0">
                          <a:ln>
                            <a:noFill/>
                          </a:ln>
                          <a:solidFill>
                            <a:srgbClr val="8064A2"/>
                          </a:solidFill>
                          <a:effectLst/>
                          <a:uLnTx/>
                          <a:uFillTx/>
                          <a:latin typeface="Aptos Display"/>
                          <a:ea typeface="+mn-ea"/>
                          <a:cs typeface="+mn-cs"/>
                        </a:rPr>
                        <a:t>Baby Group </a:t>
                      </a:r>
                    </a:p>
                    <a:p>
                      <a:pPr marL="0" marR="0" lvl="0" indent="0" algn="ctr" rtl="0">
                        <a:lnSpc>
                          <a:spcPct val="100000"/>
                        </a:lnSpc>
                        <a:spcBef>
                          <a:spcPts val="0"/>
                        </a:spcBef>
                        <a:spcAft>
                          <a:spcPts val="0"/>
                        </a:spcAft>
                        <a:buClrTx/>
                        <a:buSzTx/>
                        <a:buFontTx/>
                        <a:buNone/>
                      </a:pPr>
                      <a:r>
                        <a:rPr lang="en-GB" sz="1200" b="0" i="0" u="none" strike="noStrike" kern="1200" cap="none" spc="0" normalizeH="0" baseline="0" noProof="0" dirty="0">
                          <a:ln>
                            <a:noFill/>
                          </a:ln>
                          <a:solidFill>
                            <a:schemeClr val="tx1"/>
                          </a:solidFill>
                          <a:effectLst/>
                          <a:uLnTx/>
                          <a:uFillTx/>
                          <a:latin typeface="Aptos Display"/>
                          <a:ea typeface="+mn-ea"/>
                          <a:cs typeface="+mn-cs"/>
                        </a:rPr>
                        <a:t>Birth - crawlers</a:t>
                      </a:r>
                      <a:endParaRPr lang="en-GB" b="0" dirty="0">
                        <a:solidFill>
                          <a:schemeClr val="tx1"/>
                        </a:solidFill>
                      </a:endParaRPr>
                    </a:p>
                    <a:p>
                      <a:pPr marL="0" marR="0" lvl="0" indent="0" algn="ctr" rtl="0">
                        <a:lnSpc>
                          <a:spcPct val="100000"/>
                        </a:lnSpc>
                        <a:spcBef>
                          <a:spcPts val="0"/>
                        </a:spcBef>
                        <a:spcAft>
                          <a:spcPts val="0"/>
                        </a:spcAft>
                        <a:buClrTx/>
                        <a:buSzTx/>
                        <a:buFontTx/>
                        <a:buNone/>
                      </a:pPr>
                      <a:r>
                        <a:rPr lang="en-GB" sz="1200" b="0" i="0" u="none" strike="noStrike" kern="1200" cap="none" spc="0" normalizeH="0" baseline="0" noProof="0" dirty="0">
                          <a:ln>
                            <a:noFill/>
                          </a:ln>
                          <a:solidFill>
                            <a:prstClr val="black"/>
                          </a:solidFill>
                          <a:effectLst/>
                          <a:uLnTx/>
                          <a:uFillTx/>
                          <a:latin typeface="Aptos Display"/>
                          <a:ea typeface="+mn-ea"/>
                          <a:cs typeface="+mn-cs"/>
                        </a:rPr>
                        <a:t>Drop in </a:t>
                      </a:r>
                      <a:endParaRPr lang="en-GB" dirty="0"/>
                    </a:p>
                    <a:p>
                      <a:pPr marL="0" marR="0" lvl="0" indent="0" algn="ctr" rtl="0">
                        <a:lnSpc>
                          <a:spcPct val="100000"/>
                        </a:lnSpc>
                        <a:spcBef>
                          <a:spcPts val="0"/>
                        </a:spcBef>
                        <a:spcAft>
                          <a:spcPts val="0"/>
                        </a:spcAft>
                        <a:buClrTx/>
                        <a:buSzTx/>
                        <a:buFontTx/>
                        <a:buNone/>
                      </a:pPr>
                      <a:endParaRPr kumimoji="0" lang="en-GB" dirty="0"/>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9.30 – 10.30am </a:t>
                      </a:r>
                      <a:r>
                        <a:rPr kumimoji="0" lang="en-GB" sz="1200" b="1" i="0" u="none" strike="noStrike" kern="1200" cap="none" spc="0" normalizeH="0" baseline="0" noProof="0">
                          <a:ln>
                            <a:noFill/>
                          </a:ln>
                          <a:solidFill>
                            <a:srgbClr val="8064A2"/>
                          </a:solidFill>
                          <a:effectLst/>
                          <a:uLnTx/>
                          <a:uFillTx/>
                          <a:latin typeface="Aptos Display" panose="020B0004020202020204" pitchFamily="34" charset="0"/>
                          <a:ea typeface="+mn-ea"/>
                          <a:cs typeface="+mn-cs"/>
                        </a:rPr>
                        <a:t>all staff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8064A2"/>
                          </a:solidFill>
                          <a:effectLst/>
                          <a:uLnTx/>
                          <a:uFillTx/>
                          <a:latin typeface="Aptos Display" panose="020B0004020202020204" pitchFamily="34" charset="0"/>
                          <a:ea typeface="+mn-ea"/>
                          <a:cs typeface="+mn-cs"/>
                        </a:rPr>
                        <a:t>Rising Stars Drop 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Has your child started school / nursery?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We are here to offer support and advice around transitions </a:t>
                      </a:r>
                      <a:endParaRPr kumimoji="0" lang="en-GB" sz="1800" b="0" i="0" u="none" strike="noStrike" kern="1200" cap="none" spc="0" normalizeH="0" baseline="0" noProof="0">
                        <a:ln>
                          <a:noFill/>
                        </a:ln>
                        <a:solidFill>
                          <a:prstClr val="black"/>
                        </a:solidFill>
                        <a:effectLst/>
                        <a:uLnTx/>
                        <a:uFillTx/>
                        <a:latin typeface="+mn-lt"/>
                        <a:ea typeface="+mn-ea"/>
                        <a:cs typeface="+mn-cs"/>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10.30 - 11.30am</a:t>
                      </a:r>
                      <a:endParaRPr lang="en-GB" sz="1200" b="1" dirty="0">
                        <a:solidFill>
                          <a:schemeClr val="accent4"/>
                        </a:solidFill>
                        <a:latin typeface="Aptos Display" panose="020B0004020202020204" pitchFamily="34" charset="0"/>
                      </a:endParaRPr>
                    </a:p>
                    <a:p>
                      <a:pPr algn="ctr"/>
                      <a:r>
                        <a:rPr lang="en-GB" sz="1200" b="1" dirty="0">
                          <a:solidFill>
                            <a:schemeClr val="accent4"/>
                          </a:solidFill>
                          <a:latin typeface="Aptos Display" panose="020B0004020202020204" pitchFamily="34" charset="0"/>
                        </a:rPr>
                        <a:t>Outdoor play – little adventurers </a:t>
                      </a:r>
                      <a:endParaRPr lang="en-GB" sz="1200" dirty="0">
                        <a:latin typeface="Aptos Display" panose="020B0004020202020204" pitchFamily="34" charset="0"/>
                      </a:endParaRPr>
                    </a:p>
                    <a:p>
                      <a:pPr algn="ctr"/>
                      <a:r>
                        <a:rPr lang="en-GB" sz="1200" b="0" dirty="0">
                          <a:solidFill>
                            <a:schemeClr val="tx1"/>
                          </a:solidFill>
                          <a:latin typeface="Aptos Display" panose="020B0004020202020204" pitchFamily="34" charset="0"/>
                        </a:rPr>
                        <a:t>Drop in</a:t>
                      </a:r>
                    </a:p>
                    <a:p>
                      <a:pPr algn="ctr"/>
                      <a:r>
                        <a:rPr lang="en-GB" sz="1200" b="0" dirty="0">
                          <a:solidFill>
                            <a:schemeClr val="tx1"/>
                          </a:solidFill>
                          <a:latin typeface="Aptos Display" panose="020B0004020202020204" pitchFamily="34" charset="0"/>
                        </a:rPr>
                        <a:t>Birth - 5yrs</a:t>
                      </a:r>
                    </a:p>
                    <a:p>
                      <a:pPr algn="ctr"/>
                      <a:endParaRPr lang="en-GB" sz="1200" b="1" dirty="0">
                        <a:solidFill>
                          <a:srgbClr val="7030A0"/>
                        </a:solidFill>
                        <a:latin typeface="Aptos Display" panose="020B0004020202020204" pitchFamily="34" charset="0"/>
                      </a:endParaRPr>
                    </a:p>
                    <a:p>
                      <a:pPr algn="ctr"/>
                      <a:endParaRPr lang="en-GB" sz="1200" b="1" dirty="0">
                        <a:solidFill>
                          <a:srgbClr val="7030A0"/>
                        </a:solidFill>
                        <a:latin typeface="Aptos Display" panose="020B0004020202020204" pitchFamily="34" charset="0"/>
                      </a:endParaRPr>
                    </a:p>
                    <a:p>
                      <a:pPr algn="ctr"/>
                      <a:endParaRPr lang="en-GB" sz="1200" b="1" dirty="0">
                        <a:solidFill>
                          <a:srgbClr val="7030A0"/>
                        </a:solidFill>
                        <a:latin typeface="Aptos Display" panose="020B0004020202020204" pitchFamily="34" charset="0"/>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540535">
                <a:tc vMerge="1">
                  <a:txBody>
                    <a:bodyPr/>
                    <a:lstStyle/>
                    <a:p>
                      <a:endParaRPr lang="en-GB"/>
                    </a:p>
                  </a:txBody>
                  <a:tcPr/>
                </a:tc>
                <a:tc rowSpan="2">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  – 3.30pm </a:t>
                      </a:r>
                      <a:endParaRPr kumimoji="0" lang="en-GB" sz="1200" b="1" i="0" u="none" strike="noStrike" kern="1200" cap="none" spc="0" normalizeH="0" baseline="0" noProof="0" dirty="0">
                        <a:ln>
                          <a:noFill/>
                        </a:ln>
                        <a:solidFill>
                          <a:srgbClr val="7030A0"/>
                        </a:solidFill>
                        <a:effectLst/>
                        <a:uLnTx/>
                        <a:uFillTx/>
                        <a:latin typeface="Aptos Display" panose="020B0004020202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8064A2"/>
                          </a:solidFill>
                          <a:effectLst/>
                          <a:uLnTx/>
                          <a:uFillTx/>
                          <a:latin typeface="Aptos Display" panose="020B0004020202020204" pitchFamily="34" charset="0"/>
                          <a:ea typeface="+mn-ea"/>
                          <a:cs typeface="+mn-cs"/>
                        </a:rPr>
                        <a:t>2-year checks </a:t>
                      </a:r>
                      <a:r>
                        <a:rPr kumimoji="0" lang="en-GB" sz="1200" b="1"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 </a:t>
                      </a:r>
                      <a:r>
                        <a:rPr kumimoji="0" lang="en-GB" sz="1200" b="1" i="0" u="none" strike="noStrike" kern="1200" cap="none" spc="0" normalizeH="0" baseline="0" noProof="0" dirty="0">
                          <a:ln>
                            <a:noFill/>
                          </a:ln>
                          <a:solidFill>
                            <a:srgbClr val="7030A0"/>
                          </a:solidFill>
                          <a:effectLst/>
                          <a:uLnTx/>
                          <a:uFillTx/>
                          <a:latin typeface="Aptos Display" panose="020B0004020202020204" pitchFamily="34" charset="0"/>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Bookable Service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defTabSz="914400">
                        <a:tabLst/>
                        <a:defRPr/>
                      </a:pPr>
                      <a:endParaRPr lang="en-GB"/>
                    </a:p>
                    <a:p>
                      <a:pPr lvl="0">
                        <a:buNone/>
                      </a:pPr>
                      <a:r>
                        <a:rPr lang="en-GB" sz="1200" b="1" i="0" u="none" strike="noStrike" noProof="0">
                          <a:solidFill>
                            <a:srgbClr val="00B050"/>
                          </a:solidFill>
                          <a:highlight>
                            <a:srgbClr val="FFFFFF"/>
                          </a:highlight>
                          <a:latin typeface="Aptos Display"/>
                        </a:rPr>
                        <a:t>      Partner service </a:t>
                      </a:r>
                      <a:endParaRPr lang="en-GB"/>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kumimoji="0" lang="en-US"/>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2712340202"/>
                  </a:ext>
                </a:extLst>
              </a:tr>
              <a:tr h="990981">
                <a:tc vMerge="1">
                  <a:txBody>
                    <a:bodyPr/>
                    <a:lstStyle/>
                    <a:p>
                      <a:endParaRPr lang="en-GB"/>
                    </a:p>
                  </a:txBody>
                  <a:tcPr>
                    <a:lnT w="12700" cap="flat" cmpd="sng" algn="ctr">
                      <a:solidFill>
                        <a:schemeClr val="tx1"/>
                      </a:solidFill>
                      <a:prstDash val="solid"/>
                      <a:round/>
                      <a:headEnd type="none" w="med" len="med"/>
                      <a:tailEnd type="none" w="med" len="med"/>
                    </a:lnT>
                  </a:tcPr>
                </a:tc>
                <a:tc vMerge="1">
                  <a:txBody>
                    <a:bodyPr/>
                    <a:lstStyle/>
                    <a:p>
                      <a:endParaRPr lang="en-GB"/>
                    </a:p>
                  </a:txBody>
                  <a:tcPr>
                    <a:lnT w="12700" cap="flat" cmpd="sng" algn="ctr">
                      <a:solidFill>
                        <a:schemeClr val="tx1"/>
                      </a:solidFill>
                      <a:prstDash val="solid"/>
                      <a:round/>
                      <a:headEnd type="none" w="med" len="med"/>
                      <a:tailEnd type="none" w="med" len="med"/>
                    </a:lnT>
                  </a:tcPr>
                </a:tc>
                <a:tc vMerge="1">
                  <a:txBody>
                    <a:bodyPr/>
                    <a:lstStyle/>
                    <a:p>
                      <a:endParaRPr lang="en-GB"/>
                    </a:p>
                  </a:txBody>
                  <a:tcPr>
                    <a:lnT w="12700" cap="flat" cmpd="sng" algn="ctr">
                      <a:solidFill>
                        <a:schemeClr val="tx1"/>
                      </a:solidFill>
                      <a:prstDash val="solid"/>
                      <a:round/>
                      <a:headEnd type="none" w="med" len="med"/>
                      <a:tailEnd type="none" w="med" len="med"/>
                    </a:lnT>
                  </a:tcPr>
                </a:tc>
                <a:tc vMerge="1">
                  <a:txBody>
                    <a:bodyPr/>
                    <a:lstStyle/>
                    <a:p>
                      <a:endParaRPr lang="en-GB"/>
                    </a:p>
                  </a:txBody>
                  <a:tcPr>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1.30 – 3pm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8064A2"/>
                          </a:solidFill>
                          <a:effectLst/>
                          <a:uLnTx/>
                          <a:uFillTx/>
                          <a:latin typeface="Aptos Display"/>
                          <a:ea typeface="+mn-ea"/>
                          <a:cs typeface="+mn-cs"/>
                        </a:rPr>
                        <a:t>Learning Through </a:t>
                      </a:r>
                      <a:r>
                        <a:rPr kumimoji="0" lang="en-GB" sz="1200" b="1" i="0" u="none" strike="noStrike" kern="1200" cap="none" spc="0" normalizeH="0" baseline="0" noProof="0" dirty="0">
                          <a:ln>
                            <a:noFill/>
                          </a:ln>
                          <a:solidFill>
                            <a:schemeClr val="accent4"/>
                          </a:solidFill>
                          <a:effectLst/>
                          <a:uLnTx/>
                          <a:uFillTx/>
                          <a:latin typeface="Aptos Display"/>
                          <a:ea typeface="+mn-ea"/>
                          <a:cs typeface="+mn-cs"/>
                        </a:rPr>
                        <a:t>Play</a:t>
                      </a:r>
                      <a:r>
                        <a:rPr kumimoji="0" lang="en-GB" sz="1200" b="0" i="0" u="none" strike="noStrike" kern="1200" cap="none" spc="0" normalizeH="0" baseline="0" noProof="0" dirty="0">
                          <a:ln>
                            <a:noFill/>
                          </a:ln>
                          <a:solidFill>
                            <a:prstClr val="black"/>
                          </a:solidFill>
                          <a:effectLst/>
                          <a:uLnTx/>
                          <a:uFillTx/>
                          <a:latin typeface="Aptos Display"/>
                          <a:ea typeface="+mn-ea"/>
                          <a:cs typeface="+mn-cs"/>
                        </a:rPr>
                        <a:t> Rising Stars 18 months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Drop in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rgbClr val="8064A2"/>
                        </a:solidFill>
                        <a:effectLst/>
                        <a:uLnTx/>
                        <a:uFillTx/>
                        <a:latin typeface="Aptos Display" panose="020B0004020202020204" pitchFamily="34" charset="0"/>
                        <a:ea typeface="+mn-ea"/>
                        <a:cs typeface="+mn-cs"/>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890590776"/>
                  </a:ext>
                </a:extLst>
              </a:tr>
              <a:tr h="855848">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chemeClr val="accent4"/>
                          </a:solidFill>
                          <a:effectLst/>
                          <a:uLnTx/>
                          <a:uFillTx/>
                          <a:latin typeface="Aptos Display" panose="020B0004020202020204" pitchFamily="34" charset="0"/>
                          <a:ea typeface="+mn-ea"/>
                          <a:cs typeface="Aharoni"/>
                        </a:rPr>
                        <a:t>The Pinner Centre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Chapel Lane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Car Park, Pinner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HA5 1AA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020 8424 1460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10 – 11am</a:t>
                      </a:r>
                      <a:endParaRPr kumimoji="0" lang="en-GB" sz="1200" b="1"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8064A2"/>
                          </a:solidFill>
                          <a:effectLst/>
                          <a:uLnTx/>
                          <a:uFillTx/>
                          <a:latin typeface="Aptos Display" panose="020B0004020202020204" pitchFamily="34" charset="0"/>
                          <a:ea typeface="+mn-ea"/>
                          <a:cs typeface="+mn-cs"/>
                        </a:rPr>
                        <a:t>PAFT Baby &amp; Toddler Group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Birth -12 months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Drop in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rgbClr val="7030A0"/>
                        </a:solidFill>
                        <a:effectLst/>
                        <a:uLnTx/>
                        <a:uFillTx/>
                        <a:latin typeface="Aptos Display" panose="020B0004020202020204" pitchFamily="34" charset="0"/>
                        <a:ea typeface="+mn-ea"/>
                        <a:cs typeface="+mn-cs"/>
                      </a:endParaRPr>
                    </a:p>
                    <a:p>
                      <a:pPr algn="ctr"/>
                      <a:endParaRPr lang="en-GB" sz="1200" b="1" dirty="0">
                        <a:latin typeface="Aptos Display" panose="020B0004020202020204" pitchFamily="34" charset="0"/>
                      </a:endParaRPr>
                    </a:p>
                    <a:p>
                      <a:pPr algn="ctr"/>
                      <a:endParaRPr lang="en-GB" sz="1200" b="1" dirty="0">
                        <a:latin typeface="Aptos Display" panose="020B00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200" b="0" dirty="0">
                          <a:solidFill>
                            <a:schemeClr val="tx1"/>
                          </a:solidFill>
                          <a:latin typeface="Aptos Display" panose="020B0004020202020204" pitchFamily="34" charset="0"/>
                        </a:rPr>
                        <a:t>10 – 11am </a:t>
                      </a:r>
                    </a:p>
                    <a:p>
                      <a:pPr algn="ctr"/>
                      <a:r>
                        <a:rPr lang="en-GB" sz="1200" b="1" dirty="0">
                          <a:solidFill>
                            <a:srgbClr val="7030A0"/>
                          </a:solidFill>
                          <a:latin typeface="Aptos Display" panose="020B0004020202020204" pitchFamily="34" charset="0"/>
                        </a:rPr>
                        <a:t>TALK &amp; Play Group </a:t>
                      </a:r>
                    </a:p>
                    <a:p>
                      <a:pPr algn="ctr"/>
                      <a:r>
                        <a:rPr lang="en-GB" sz="1200" b="0" dirty="0">
                          <a:solidFill>
                            <a:srgbClr val="7030A0"/>
                          </a:solidFill>
                          <a:latin typeface="Aptos Display" panose="020B0004020202020204" pitchFamily="34" charset="0"/>
                        </a:rPr>
                        <a:t>Drop in </a:t>
                      </a:r>
                    </a:p>
                    <a:p>
                      <a:pPr algn="ctr"/>
                      <a:r>
                        <a:rPr lang="en-GB" sz="1200" b="0" dirty="0">
                          <a:solidFill>
                            <a:schemeClr val="tx1"/>
                          </a:solidFill>
                          <a:latin typeface="Aptos Display" panose="020B0004020202020204" pitchFamily="34" charset="0"/>
                        </a:rPr>
                        <a:t>18 months +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r>
                        <a:rPr lang="en-GB" sz="1200" b="0" dirty="0">
                          <a:latin typeface="Aptos Display" panose="020B0004020202020204" pitchFamily="34" charset="0"/>
                        </a:rPr>
                        <a:t>10 – 11am </a:t>
                      </a:r>
                    </a:p>
                    <a:p>
                      <a:pPr algn="ctr"/>
                      <a:r>
                        <a:rPr lang="en-GB" sz="1200" b="1" dirty="0">
                          <a:solidFill>
                            <a:schemeClr val="accent4"/>
                          </a:solidFill>
                          <a:latin typeface="Aptos Display" panose="020B0004020202020204" pitchFamily="34" charset="0"/>
                        </a:rPr>
                        <a:t>Movers and Shakers </a:t>
                      </a:r>
                    </a:p>
                    <a:p>
                      <a:pPr algn="ctr"/>
                      <a:r>
                        <a:rPr lang="en-GB" sz="1200" b="0" dirty="0">
                          <a:latin typeface="Aptos Display" panose="020B0004020202020204" pitchFamily="34" charset="0"/>
                        </a:rPr>
                        <a:t>Music and movement session </a:t>
                      </a:r>
                    </a:p>
                    <a:p>
                      <a:pPr algn="ctr"/>
                      <a:r>
                        <a:rPr lang="en-GB" sz="1200" b="0" dirty="0">
                          <a:solidFill>
                            <a:schemeClr val="tx1"/>
                          </a:solidFill>
                          <a:latin typeface="Aptos Display" panose="020B0004020202020204" pitchFamily="34" charset="0"/>
                        </a:rPr>
                        <a:t>Birth - 5yrs </a:t>
                      </a:r>
                    </a:p>
                    <a:p>
                      <a:pPr algn="ctr"/>
                      <a:r>
                        <a:rPr lang="en-GB" sz="1200" b="0" dirty="0">
                          <a:solidFill>
                            <a:schemeClr val="tx1"/>
                          </a:solidFill>
                          <a:latin typeface="Aptos Display" panose="020B0004020202020204" pitchFamily="34" charset="0"/>
                        </a:rPr>
                        <a:t>Drop in </a:t>
                      </a:r>
                      <a:endParaRPr lang="en-GB" sz="1200" b="1" dirty="0">
                        <a:solidFill>
                          <a:schemeClr val="tx1"/>
                        </a:solidFill>
                        <a:latin typeface="Aptos Display" panose="020B00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 – 2.30pm  </a:t>
                      </a:r>
                      <a:endParaRPr kumimoji="0" lang="en-GB" sz="1200" b="1"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chemeClr val="accent4"/>
                          </a:solidFill>
                          <a:effectLst/>
                          <a:uLnTx/>
                          <a:uFillTx/>
                          <a:latin typeface="Aptos Display" panose="020B0004020202020204" pitchFamily="34" charset="0"/>
                          <a:ea typeface="+mn-ea"/>
                          <a:cs typeface="+mn-cs"/>
                        </a:rPr>
                        <a:t>Toddler PAFT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chemeClr val="accent4"/>
                          </a:solidFill>
                          <a:effectLst/>
                          <a:uLnTx/>
                          <a:uFillTx/>
                          <a:latin typeface="Aptos Display" panose="020B0004020202020204" pitchFamily="34" charset="0"/>
                          <a:ea typeface="+mn-ea"/>
                          <a:cs typeface="+mn-cs"/>
                        </a:rPr>
                        <a:t>Story time theme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rPr>
                        <a:t>12 months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Drop in </a:t>
                      </a:r>
                      <a:endParaRPr kumimoji="0" lang="en-GB" sz="1200" b="1" i="0" u="none" strike="noStrike" kern="1200" cap="none" spc="0" normalizeH="0" baseline="0" noProof="0" dirty="0">
                        <a:ln>
                          <a:noFill/>
                        </a:ln>
                        <a:solidFill>
                          <a:schemeClr val="accent4"/>
                        </a:solidFill>
                        <a:effectLst/>
                        <a:uLnTx/>
                        <a:uFillTx/>
                        <a:latin typeface="Aptos Display" panose="020B0004020202020204" pitchFamily="34"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7030A0"/>
                        </a:solidFill>
                        <a:effectLst/>
                        <a:uLnTx/>
                        <a:uFillTx/>
                        <a:latin typeface="Aptos Display" panose="020B0004020202020204" pitchFamily="34" charset="0"/>
                        <a:ea typeface="+mn-ea"/>
                        <a:cs typeface="+mn-cs"/>
                      </a:endParaRPr>
                    </a:p>
                    <a:p>
                      <a:pPr marL="0" marR="0" lvl="0" indent="0" algn="ctr">
                        <a:lnSpc>
                          <a:spcPct val="100000"/>
                        </a:lnSpc>
                        <a:spcBef>
                          <a:spcPts val="0"/>
                        </a:spcBef>
                        <a:spcAft>
                          <a:spcPts val="0"/>
                        </a:spcAft>
                        <a:buClrTx/>
                        <a:buSzTx/>
                        <a:buFontTx/>
                        <a:buNone/>
                      </a:pPr>
                      <a:endParaRPr lang="en-GB" sz="1200" b="0" i="0" u="none" strike="noStrike" kern="1200" cap="none" spc="0" normalizeH="0" baseline="0" noProof="0">
                        <a:ln>
                          <a:noFill/>
                        </a:ln>
                        <a:solidFill>
                          <a:srgbClr val="00B050"/>
                        </a:solidFill>
                        <a:effectLst/>
                        <a:uLnTx/>
                        <a:uFillTx/>
                        <a:latin typeface="Aptos Display"/>
                        <a:ea typeface="+mn-ea"/>
                        <a:cs typeface="+mn-cs"/>
                      </a:endParaRPr>
                    </a:p>
                    <a:p>
                      <a:pPr marL="0" marR="0" lvl="0" indent="0" algn="ctr">
                        <a:lnSpc>
                          <a:spcPct val="100000"/>
                        </a:lnSpc>
                        <a:spcBef>
                          <a:spcPts val="0"/>
                        </a:spcBef>
                        <a:spcAft>
                          <a:spcPts val="0"/>
                        </a:spcAft>
                        <a:buClrTx/>
                        <a:buSzTx/>
                        <a:buFontTx/>
                        <a:buNone/>
                      </a:pPr>
                      <a:r>
                        <a:rPr lang="en-GB" sz="1200" b="1" i="0" u="none" strike="noStrike" kern="1200" cap="none" spc="0" normalizeH="0" baseline="0" noProof="0">
                          <a:ln>
                            <a:noFill/>
                          </a:ln>
                          <a:solidFill>
                            <a:srgbClr val="00B050"/>
                          </a:solidFill>
                          <a:effectLst/>
                          <a:uLnTx/>
                          <a:uFillTx/>
                          <a:latin typeface="Aptos Display"/>
                          <a:ea typeface="+mn-ea"/>
                          <a:cs typeface="+mn-cs"/>
                        </a:rPr>
                        <a:t>Partner service </a:t>
                      </a:r>
                    </a:p>
                    <a:p>
                      <a:pPr algn="ctr"/>
                      <a:endParaRPr lang="en-GB" sz="1200" b="1">
                        <a:solidFill>
                          <a:srgbClr val="7030A0"/>
                        </a:solidFill>
                        <a:latin typeface="Aptos Display" panose="020B00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855848">
                <a:tc vMerge="1">
                  <a:txBody>
                    <a:bodyPr/>
                    <a:lstStyle/>
                    <a:p>
                      <a:endParaRPr lang="en-GB"/>
                    </a:p>
                  </a:txBody>
                  <a:tcPr/>
                </a:tc>
                <a:tc vMerge="1">
                  <a:txBody>
                    <a:bodyPr/>
                    <a:lstStyle/>
                    <a:p>
                      <a:endParaRPr lang="en-GB"/>
                    </a:p>
                  </a:txBody>
                  <a:tcPr/>
                </a:tc>
                <a:tc>
                  <a:txBody>
                    <a:bodyPr/>
                    <a:lstStyle/>
                    <a:p>
                      <a:pPr lvl="0" algn="ctr">
                        <a:buNone/>
                      </a:pPr>
                      <a:endParaRPr lang="en-GB" sz="1200" b="1" i="0" u="none" strike="noStrike" noProof="0">
                        <a:solidFill>
                          <a:srgbClr val="00B050"/>
                        </a:solidFill>
                        <a:highlight>
                          <a:srgbClr val="FFFFFF"/>
                        </a:highlight>
                        <a:latin typeface="Aptos Display"/>
                      </a:endParaRPr>
                    </a:p>
                    <a:p>
                      <a:pPr lvl="0" algn="ctr">
                        <a:buNone/>
                      </a:pPr>
                      <a:r>
                        <a:rPr lang="en-GB" sz="1200" b="1" i="0" u="none" strike="noStrike" noProof="0">
                          <a:solidFill>
                            <a:srgbClr val="00B050"/>
                          </a:solidFill>
                          <a:highlight>
                            <a:srgbClr val="FFFFFF"/>
                          </a:highlight>
                          <a:latin typeface="Aptos Display"/>
                        </a:rPr>
                        <a:t>Partner service </a:t>
                      </a: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GB"/>
                    </a:p>
                  </a:txBody>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2113273758"/>
                  </a:ext>
                </a:extLst>
              </a:tr>
              <a:tr h="189187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8064A2"/>
                          </a:solidFill>
                          <a:effectLst/>
                          <a:uLnTx/>
                          <a:uFillTx/>
                          <a:latin typeface="Aptos Display"/>
                          <a:ea typeface="+mn-ea"/>
                          <a:cs typeface="Aharoni"/>
                        </a:rPr>
                        <a:t>Gange </a:t>
                      </a:r>
                      <a:r>
                        <a:rPr kumimoji="0" lang="en-GB" sz="1200" b="0" i="0" u="none" strike="noStrike" kern="1200" cap="none" spc="0" normalizeH="0" baseline="0" noProof="0">
                          <a:ln>
                            <a:noFill/>
                          </a:ln>
                          <a:solidFill>
                            <a:prstClr val="black"/>
                          </a:solidFill>
                          <a:effectLst/>
                          <a:uLnTx/>
                          <a:uFillTx/>
                          <a:latin typeface="Aptos Display"/>
                          <a:ea typeface="+mn-ea"/>
                          <a:cs typeface="Aharoni"/>
                        </a:rPr>
                        <a:t> </a:t>
                      </a:r>
                      <a:endParaRPr kumimoji="0" lang="en-GB" sz="1200" b="0" i="0" u="none" strike="noStrike" kern="1200" cap="none" spc="0" normalizeH="0" baseline="0" noProof="0">
                        <a:ln>
                          <a:noFill/>
                        </a:ln>
                        <a:solidFill>
                          <a:prstClr val="black"/>
                        </a:solidFill>
                        <a:effectLst/>
                        <a:uLnTx/>
                        <a:uFillTx/>
                        <a:latin typeface="Aptos Display"/>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68 Canning Road, Wealdstone,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HA3 7SN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020 8427 0134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200" b="0" dirty="0">
                          <a:latin typeface="Aptos Display" panose="020B0004020202020204" pitchFamily="34" charset="0"/>
                        </a:rPr>
                        <a:t>1 – 2.30pm</a:t>
                      </a:r>
                    </a:p>
                    <a:p>
                      <a:pPr algn="ctr"/>
                      <a:r>
                        <a:rPr lang="en-GB" sz="1200" b="1" dirty="0">
                          <a:solidFill>
                            <a:schemeClr val="accent4"/>
                          </a:solidFill>
                          <a:latin typeface="Aptos Display" panose="020B0004020202020204" pitchFamily="34" charset="0"/>
                        </a:rPr>
                        <a:t>Learning Through Play </a:t>
                      </a:r>
                    </a:p>
                    <a:p>
                      <a:pPr algn="ctr"/>
                      <a:r>
                        <a:rPr lang="en-GB" sz="1200" b="1" dirty="0">
                          <a:solidFill>
                            <a:schemeClr val="accent4"/>
                          </a:solidFill>
                          <a:latin typeface="Aptos Display" panose="020B0004020202020204" pitchFamily="34" charset="0"/>
                        </a:rPr>
                        <a:t>Rising Stars </a:t>
                      </a:r>
                    </a:p>
                    <a:p>
                      <a:pPr algn="ctr"/>
                      <a:r>
                        <a:rPr lang="en-GB" sz="1200" b="0" dirty="0">
                          <a:latin typeface="Aptos Display" panose="020B0004020202020204" pitchFamily="34" charset="0"/>
                        </a:rPr>
                        <a:t>18 months + </a:t>
                      </a:r>
                    </a:p>
                    <a:p>
                      <a:pPr algn="ctr"/>
                      <a:r>
                        <a:rPr lang="en-GB" sz="1200" b="0" dirty="0">
                          <a:latin typeface="Aptos Display" panose="020B0004020202020204" pitchFamily="34" charset="0"/>
                        </a:rPr>
                        <a:t>Drop in </a:t>
                      </a:r>
                    </a:p>
                    <a:p>
                      <a:pPr algn="ctr"/>
                      <a:endParaRPr lang="en-GB" sz="1200" b="0" dirty="0">
                        <a:latin typeface="Aptos Display" panose="020B0004020202020204" pitchFamily="34" charset="0"/>
                      </a:endParaRPr>
                    </a:p>
                    <a:p>
                      <a:pPr algn="ctr"/>
                      <a:endParaRPr lang="en-GB" sz="1200" b="1" dirty="0">
                        <a:solidFill>
                          <a:schemeClr val="accent4"/>
                        </a:solidFill>
                        <a:latin typeface="Aptos Display" panose="020B0004020202020204" pitchFamily="34" charset="0"/>
                      </a:endParaRPr>
                    </a:p>
                    <a:p>
                      <a:pPr algn="ctr"/>
                      <a:endParaRPr lang="en-GB" sz="1200" b="0" dirty="0">
                        <a:latin typeface="Aptos Display" panose="020B0004020202020204" pitchFamily="34" charset="0"/>
                      </a:endParaRPr>
                    </a:p>
                    <a:p>
                      <a:pPr algn="ctr"/>
                      <a:endParaRPr lang="en-GB" sz="1200" b="1" dirty="0">
                        <a:solidFill>
                          <a:srgbClr val="7030A0"/>
                        </a:solidFill>
                        <a:latin typeface="Aptos Display" panose="020B0004020202020204" pitchFamily="34" charset="0"/>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GB" sz="1200" b="0" i="0" u="none" strike="noStrike" kern="1200" cap="none" spc="0" normalizeH="0" baseline="0" noProof="0" dirty="0">
                          <a:ln>
                            <a:noFill/>
                          </a:ln>
                          <a:solidFill>
                            <a:prstClr val="black"/>
                          </a:solidFill>
                          <a:effectLst/>
                          <a:uLnTx/>
                          <a:uFillTx/>
                          <a:latin typeface="Aptos Display"/>
                          <a:ea typeface="+mn-ea"/>
                          <a:cs typeface="+mn-cs"/>
                        </a:rPr>
                        <a:t>9:30</a:t>
                      </a:r>
                      <a:r>
                        <a:rPr kumimoji="0" lang="en-GB" sz="1200" b="0" i="0" u="none" strike="noStrike" kern="1200" cap="none" spc="0" normalizeH="0" baseline="0" noProof="0" dirty="0">
                          <a:ln>
                            <a:noFill/>
                          </a:ln>
                          <a:solidFill>
                            <a:prstClr val="black"/>
                          </a:solidFill>
                          <a:effectLst/>
                          <a:uLnTx/>
                          <a:uFillTx/>
                          <a:latin typeface="Aptos Display"/>
                          <a:ea typeface="+mn-ea"/>
                          <a:cs typeface="+mn-cs"/>
                        </a:rPr>
                        <a:t> </a:t>
                      </a:r>
                      <a:r>
                        <a:rPr lang="en-GB" sz="1200" b="0" i="0" u="none" strike="noStrike" kern="1200" cap="none" spc="0" normalizeH="0" baseline="0" noProof="0" dirty="0">
                          <a:ln>
                            <a:noFill/>
                          </a:ln>
                          <a:solidFill>
                            <a:prstClr val="black"/>
                          </a:solidFill>
                          <a:effectLst/>
                          <a:uLnTx/>
                          <a:uFillTx/>
                          <a:latin typeface="Aptos Display"/>
                          <a:ea typeface="+mn-ea"/>
                          <a:cs typeface="+mn-cs"/>
                        </a:rPr>
                        <a:t> </a:t>
                      </a:r>
                      <a:r>
                        <a:rPr kumimoji="0" lang="en-GB" sz="1200" b="0" i="0" u="none" strike="noStrike" kern="1200" cap="none" spc="0" normalizeH="0" baseline="0" noProof="0" dirty="0">
                          <a:ln>
                            <a:noFill/>
                          </a:ln>
                          <a:solidFill>
                            <a:prstClr val="black"/>
                          </a:solidFill>
                          <a:effectLst/>
                          <a:uLnTx/>
                          <a:uFillTx/>
                          <a:latin typeface="Aptos Display"/>
                          <a:ea typeface="+mn-ea"/>
                          <a:cs typeface="+mn-cs"/>
                        </a:rPr>
                        <a:t>– </a:t>
                      </a:r>
                      <a:r>
                        <a:rPr lang="en-GB" sz="1200" b="0" i="0" u="none" strike="noStrike" kern="1200" cap="none" spc="0" normalizeH="0" baseline="0" noProof="0" dirty="0">
                          <a:ln>
                            <a:noFill/>
                          </a:ln>
                          <a:solidFill>
                            <a:prstClr val="black"/>
                          </a:solidFill>
                          <a:effectLst/>
                          <a:uLnTx/>
                          <a:uFillTx/>
                          <a:latin typeface="Aptos Display"/>
                          <a:ea typeface="+mn-ea"/>
                          <a:cs typeface="+mn-cs"/>
                        </a:rPr>
                        <a:t>11am</a:t>
                      </a:r>
                      <a:r>
                        <a:rPr kumimoji="0" lang="en-GB" sz="1200" b="0" i="0" u="none" strike="noStrike" kern="1200" cap="none" spc="0" normalizeH="0" baseline="0" noProof="0" dirty="0">
                          <a:ln>
                            <a:noFill/>
                          </a:ln>
                          <a:solidFill>
                            <a:prstClr val="black"/>
                          </a:solidFill>
                          <a:effectLst/>
                          <a:uLnTx/>
                          <a:uFillTx/>
                          <a:latin typeface="Aptos Display"/>
                          <a:ea typeface="+mn-ea"/>
                          <a:cs typeface="+mn-cs"/>
                        </a:rPr>
                        <a:t> </a:t>
                      </a:r>
                    </a:p>
                    <a:p>
                      <a:pPr marL="0" marR="0" lvl="0" indent="0" algn="ctr" rtl="0" eaLnBrk="1" fontAlgn="auto" latinLnBrk="0" hangingPunct="1">
                        <a:lnSpc>
                          <a:spcPct val="100000"/>
                        </a:lnSpc>
                        <a:spcBef>
                          <a:spcPts val="0"/>
                        </a:spcBef>
                        <a:spcAft>
                          <a:spcPts val="0"/>
                        </a:spcAft>
                        <a:buClrTx/>
                        <a:buSzTx/>
                        <a:buFontTx/>
                        <a:buNone/>
                      </a:pPr>
                      <a:r>
                        <a:rPr lang="en-GB" sz="1200" b="1" i="0" u="none" strike="noStrike" kern="1200" cap="none" spc="0" normalizeH="0" baseline="0" noProof="0" dirty="0">
                          <a:ln>
                            <a:noFill/>
                          </a:ln>
                          <a:solidFill>
                            <a:srgbClr val="8064A2"/>
                          </a:solidFill>
                          <a:effectLst/>
                          <a:uLnTx/>
                          <a:uFillTx/>
                          <a:latin typeface="Aptos Display"/>
                          <a:ea typeface="+mn-ea"/>
                          <a:cs typeface="+mn-cs"/>
                        </a:rPr>
                        <a:t>Toddler PAFT</a:t>
                      </a:r>
                      <a:r>
                        <a:rPr kumimoji="0" lang="en-GB" sz="1200" b="1" i="0" u="none" strike="noStrike" kern="1200" cap="none" spc="0" normalizeH="0" baseline="0" noProof="0" dirty="0">
                          <a:ln>
                            <a:noFill/>
                          </a:ln>
                          <a:solidFill>
                            <a:srgbClr val="8064A2"/>
                          </a:solidFill>
                          <a:effectLst/>
                          <a:uLnTx/>
                          <a:uFillTx/>
                          <a:latin typeface="Aptos Display"/>
                          <a:ea typeface="+mn-ea"/>
                          <a:cs typeface="+mn-cs"/>
                        </a:rPr>
                        <a:t> </a:t>
                      </a:r>
                    </a:p>
                    <a:p>
                      <a:pPr marL="0" marR="0" lvl="0" indent="0" algn="ctr">
                        <a:lnSpc>
                          <a:spcPct val="100000"/>
                        </a:lnSpc>
                        <a:spcBef>
                          <a:spcPts val="0"/>
                        </a:spcBef>
                        <a:spcAft>
                          <a:spcPts val="0"/>
                        </a:spcAft>
                        <a:buClrTx/>
                        <a:buSzTx/>
                        <a:buFontTx/>
                        <a:buNone/>
                      </a:pPr>
                      <a:r>
                        <a:rPr lang="en-GB" sz="1200" b="0" i="0" u="none" strike="noStrike" kern="1200" cap="none" spc="0" normalizeH="0" baseline="0" noProof="0" dirty="0">
                          <a:ln>
                            <a:noFill/>
                          </a:ln>
                          <a:solidFill>
                            <a:schemeClr val="tx1"/>
                          </a:solidFill>
                          <a:effectLst/>
                          <a:uLnTx/>
                          <a:uFillTx/>
                          <a:latin typeface="Aptos Display"/>
                          <a:ea typeface="+mn-ea"/>
                          <a:cs typeface="+mn-cs"/>
                        </a:rPr>
                        <a:t>12 months +</a:t>
                      </a:r>
                    </a:p>
                    <a:p>
                      <a:pPr marL="0" marR="0" lvl="0" indent="0" algn="ctr" rtl="0" eaLnBrk="1" fontAlgn="auto" latinLnBrk="0" hangingPunct="1">
                        <a:lnSpc>
                          <a:spcPct val="100000"/>
                        </a:lnSpc>
                        <a:spcBef>
                          <a:spcPts val="0"/>
                        </a:spcBef>
                        <a:spcAft>
                          <a:spcPts val="0"/>
                        </a:spcAft>
                        <a:buClrTx/>
                        <a:buSzTx/>
                        <a:buFontTx/>
                        <a:buNone/>
                      </a:pPr>
                      <a:r>
                        <a:rPr kumimoji="0" lang="en-GB" sz="1200" b="0" i="0" u="none" strike="noStrike" kern="1200" cap="none" spc="0" normalizeH="0" baseline="0" noProof="0" dirty="0">
                          <a:ln>
                            <a:noFill/>
                          </a:ln>
                          <a:solidFill>
                            <a:prstClr val="black"/>
                          </a:solidFill>
                          <a:effectLst/>
                          <a:uLnTx/>
                          <a:uFillTx/>
                          <a:latin typeface="Aptos Display"/>
                          <a:ea typeface="+mn-ea"/>
                          <a:cs typeface="+mn-cs"/>
                        </a:rPr>
                        <a:t>Drop in </a:t>
                      </a:r>
                      <a:endParaRPr lang="en-GB" sz="1200" b="0" i="0" u="none" strike="noStrike" kern="1200" cap="none" spc="0" normalizeH="0" baseline="0" noProof="0" dirty="0">
                        <a:ln>
                          <a:noFill/>
                        </a:ln>
                        <a:solidFill>
                          <a:prstClr val="black"/>
                        </a:solidFill>
                        <a:effectLst/>
                        <a:uLnTx/>
                        <a:uFillTx/>
                        <a:latin typeface="Aptos Display"/>
                        <a:ea typeface="+mn-ea"/>
                        <a:cs typeface="+mn-cs"/>
                      </a:endParaRPr>
                    </a:p>
                    <a:p>
                      <a:pPr marL="0" marR="0" lvl="0" indent="0" algn="ctr" defTabSz="914400">
                        <a:lnSpc>
                          <a:spcPct val="100000"/>
                        </a:lnSpc>
                        <a:spcBef>
                          <a:spcPts val="0"/>
                        </a:spcBef>
                        <a:spcAft>
                          <a:spcPts val="0"/>
                        </a:spcAft>
                        <a:buClrTx/>
                        <a:buSzTx/>
                        <a:buFontTx/>
                        <a:buNone/>
                        <a:tabLst/>
                        <a:defRPr/>
                      </a:pPr>
                      <a:endParaRPr kumimoji="0" lang="en-GB" b="1" dirty="0">
                        <a:solidFill>
                          <a:srgbClr val="7030A0"/>
                        </a:solidFill>
                        <a:latin typeface="Aptos Display"/>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200" b="1">
                        <a:solidFill>
                          <a:srgbClr val="7030A0"/>
                        </a:solidFill>
                        <a:latin typeface="Aptos Display" panose="020B0004020202020204" pitchFamily="34" charset="0"/>
                      </a:endParaRPr>
                    </a:p>
                    <a:p>
                      <a:pPr algn="ctr"/>
                      <a:endParaRPr lang="en-GB" sz="1200" b="0">
                        <a:solidFill>
                          <a:schemeClr val="tx1"/>
                        </a:solidFill>
                        <a:latin typeface="Aptos Display" panose="020B0004020202020204" pitchFamily="34" charset="0"/>
                      </a:endParaRPr>
                    </a:p>
                    <a:p>
                      <a:pPr algn="ctr"/>
                      <a:endParaRPr lang="en-GB" sz="1200" b="0">
                        <a:solidFill>
                          <a:schemeClr val="tx1"/>
                        </a:solidFill>
                        <a:latin typeface="Aptos Display" panose="020B0004020202020204" pitchFamily="34" charset="0"/>
                      </a:endParaRPr>
                    </a:p>
                    <a:p>
                      <a:pPr algn="ctr"/>
                      <a:endParaRPr lang="en-GB" sz="1200" b="0">
                        <a:solidFill>
                          <a:schemeClr val="tx1"/>
                        </a:solidFill>
                        <a:latin typeface="Aptos Display" panose="020B0004020202020204" pitchFamily="34" charset="0"/>
                      </a:endParaRPr>
                    </a:p>
                    <a:p>
                      <a:pPr algn="ctr"/>
                      <a:r>
                        <a:rPr lang="en-GB" sz="1200" b="1">
                          <a:solidFill>
                            <a:srgbClr val="00B050"/>
                          </a:solidFill>
                          <a:latin typeface="Aptos Display" panose="020B0004020202020204" pitchFamily="34" charset="0"/>
                        </a:rPr>
                        <a:t>Health ASQ’s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200" b="0">
                        <a:solidFill>
                          <a:schemeClr val="tx1"/>
                        </a:solidFill>
                        <a:latin typeface="Aptos Display" panose="020B0004020202020204" pitchFamily="34" charset="0"/>
                      </a:endParaRPr>
                    </a:p>
                    <a:p>
                      <a:pPr algn="ctr"/>
                      <a:endParaRPr lang="en-GB" sz="1200" b="0">
                        <a:solidFill>
                          <a:schemeClr val="tx1"/>
                        </a:solidFill>
                        <a:latin typeface="Aptos Display" panose="020B0004020202020204" pitchFamily="34" charset="0"/>
                      </a:endParaRPr>
                    </a:p>
                    <a:p>
                      <a:pPr algn="ctr"/>
                      <a:endParaRPr lang="en-GB" sz="1200" b="0">
                        <a:solidFill>
                          <a:schemeClr val="tx1"/>
                        </a:solidFill>
                        <a:latin typeface="Aptos Display" panose="020B0004020202020204" pitchFamily="34" charset="0"/>
                      </a:endParaRPr>
                    </a:p>
                    <a:p>
                      <a:pPr algn="ctr"/>
                      <a:r>
                        <a:rPr lang="en-GB" sz="1200" b="0">
                          <a:solidFill>
                            <a:schemeClr val="tx1"/>
                          </a:solidFill>
                          <a:latin typeface="Aptos Display" panose="020B0004020202020204" pitchFamily="34" charset="0"/>
                        </a:rPr>
                        <a:t>9:30 - 11:30am</a:t>
                      </a:r>
                    </a:p>
                    <a:p>
                      <a:pPr algn="ctr"/>
                      <a:r>
                        <a:rPr lang="en-GB" sz="1200" b="1">
                          <a:solidFill>
                            <a:srgbClr val="00B050"/>
                          </a:solidFill>
                          <a:latin typeface="Aptos Display" panose="020B0004020202020204" pitchFamily="34" charset="0"/>
                        </a:rPr>
                        <a:t>Childminders group </a:t>
                      </a:r>
                    </a:p>
                    <a:p>
                      <a:pPr algn="ctr"/>
                      <a:endParaRPr lang="en-GB" sz="1200" b="1">
                        <a:solidFill>
                          <a:srgbClr val="7030A0"/>
                        </a:solidFill>
                        <a:latin typeface="Aptos Display" panose="020B0004020202020204" pitchFamily="34" charset="0"/>
                      </a:endParaRPr>
                    </a:p>
                    <a:p>
                      <a:pPr algn="ctr"/>
                      <a:endParaRPr lang="en-GB" sz="1200" b="1">
                        <a:solidFill>
                          <a:srgbClr val="7030A0"/>
                        </a:solidFill>
                        <a:latin typeface="Aptos Display" panose="020B0004020202020204" pitchFamily="34" charset="0"/>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200" b="0" dirty="0">
                          <a:solidFill>
                            <a:schemeClr val="tx1"/>
                          </a:solidFill>
                          <a:latin typeface="Aptos Display" panose="020B0004020202020204" pitchFamily="34" charset="0"/>
                        </a:rPr>
                        <a:t>10 – 11am </a:t>
                      </a:r>
                    </a:p>
                    <a:p>
                      <a:pPr algn="ctr"/>
                      <a:r>
                        <a:rPr lang="en-GB" sz="1200" b="1" dirty="0">
                          <a:solidFill>
                            <a:schemeClr val="accent4"/>
                          </a:solidFill>
                          <a:latin typeface="Aptos Display" panose="020B0004020202020204" pitchFamily="34" charset="0"/>
                        </a:rPr>
                        <a:t>Talk and Play </a:t>
                      </a:r>
                    </a:p>
                    <a:p>
                      <a:pPr algn="ctr"/>
                      <a:r>
                        <a:rPr lang="en-GB" sz="1200" b="0" dirty="0">
                          <a:solidFill>
                            <a:schemeClr val="tx1"/>
                          </a:solidFill>
                          <a:latin typeface="Aptos Display" panose="020B0004020202020204" pitchFamily="34" charset="0"/>
                        </a:rPr>
                        <a:t>18 months +</a:t>
                      </a:r>
                    </a:p>
                    <a:p>
                      <a:pPr algn="ctr"/>
                      <a:r>
                        <a:rPr lang="en-GB" sz="1200" b="0" dirty="0">
                          <a:solidFill>
                            <a:schemeClr val="tx1"/>
                          </a:solidFill>
                          <a:latin typeface="Aptos Display" panose="020B0004020202020204" pitchFamily="34" charset="0"/>
                        </a:rPr>
                        <a:t>Drop in </a:t>
                      </a:r>
                    </a:p>
                    <a:p>
                      <a:pPr algn="ctr"/>
                      <a:endParaRPr lang="en-GB" sz="1200" b="1" dirty="0">
                        <a:solidFill>
                          <a:schemeClr val="accent4"/>
                        </a:solidFill>
                        <a:latin typeface="Aptos Display" panose="020B0004020202020204" pitchFamily="34" charset="0"/>
                      </a:endParaRPr>
                    </a:p>
                    <a:p>
                      <a:pPr algn="ctr"/>
                      <a:endParaRPr lang="en-GB" sz="1200" b="0" dirty="0">
                        <a:solidFill>
                          <a:schemeClr val="tx1"/>
                        </a:solidFill>
                        <a:latin typeface="Aptos Display" panose="020B0004020202020204" pitchFamily="34" charset="0"/>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96799366"/>
                  </a:ext>
                </a:extLst>
              </a:tr>
            </a:tbl>
          </a:graphicData>
        </a:graphic>
      </p:graphicFrame>
      <p:sp>
        <p:nvSpPr>
          <p:cNvPr id="4" name="TextBox 3">
            <a:extLst>
              <a:ext uri="{FF2B5EF4-FFF2-40B4-BE49-F238E27FC236}">
                <a16:creationId xmlns:a16="http://schemas.microsoft.com/office/drawing/2014/main" id="{C7E4DC63-58E1-7E90-86B5-F659FC22DC02}"/>
              </a:ext>
            </a:extLst>
          </p:cNvPr>
          <p:cNvSpPr txBox="1"/>
          <p:nvPr/>
        </p:nvSpPr>
        <p:spPr>
          <a:xfrm>
            <a:off x="1081387" y="0"/>
            <a:ext cx="7383562"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8064A2"/>
                </a:solidFill>
                <a:effectLst/>
                <a:uLnTx/>
                <a:uFillTx/>
                <a:latin typeface="Calibri"/>
                <a:ea typeface="+mn-ea"/>
                <a:cs typeface="+mn-cs"/>
              </a:rPr>
              <a:t>Best start In Life Family Hub West and delivery venues  </a:t>
            </a:r>
          </a:p>
        </p:txBody>
      </p:sp>
    </p:spTree>
    <p:extLst>
      <p:ext uri="{BB962C8B-B14F-4D97-AF65-F5344CB8AC3E}">
        <p14:creationId xmlns:p14="http://schemas.microsoft.com/office/powerpoint/2010/main" val="5275114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D78ACB2-FFCB-DA77-134A-67D2CBCE9889}"/>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6FFA94F9-A1D1-F47F-18E4-323CCC586590}"/>
              </a:ext>
            </a:extLst>
          </p:cNvPr>
          <p:cNvGraphicFramePr>
            <a:graphicFrameLocks noGrp="1"/>
          </p:cNvGraphicFramePr>
          <p:nvPr>
            <p:extLst>
              <p:ext uri="{D42A27DB-BD31-4B8C-83A1-F6EECF244321}">
                <p14:modId xmlns:p14="http://schemas.microsoft.com/office/powerpoint/2010/main" val="4138190465"/>
              </p:ext>
            </p:extLst>
          </p:nvPr>
        </p:nvGraphicFramePr>
        <p:xfrm>
          <a:off x="143508" y="461665"/>
          <a:ext cx="8927340" cy="6217920"/>
        </p:xfrm>
        <a:graphic>
          <a:graphicData uri="http://schemas.openxmlformats.org/drawingml/2006/table">
            <a:tbl>
              <a:tblPr firstRow="1" bandRow="1">
                <a:tableStyleId>{5C22544A-7EE6-4342-B048-85BDC9FD1C3A}</a:tableStyleId>
              </a:tblPr>
              <a:tblGrid>
                <a:gridCol w="1091221">
                  <a:extLst>
                    <a:ext uri="{9D8B030D-6E8A-4147-A177-3AD203B41FA5}">
                      <a16:colId xmlns:a16="http://schemas.microsoft.com/office/drawing/2014/main" val="20000"/>
                    </a:ext>
                  </a:extLst>
                </a:gridCol>
                <a:gridCol w="1673204">
                  <a:extLst>
                    <a:ext uri="{9D8B030D-6E8A-4147-A177-3AD203B41FA5}">
                      <a16:colId xmlns:a16="http://schemas.microsoft.com/office/drawing/2014/main" val="20001"/>
                    </a:ext>
                  </a:extLst>
                </a:gridCol>
                <a:gridCol w="1421205">
                  <a:extLst>
                    <a:ext uri="{9D8B030D-6E8A-4147-A177-3AD203B41FA5}">
                      <a16:colId xmlns:a16="http://schemas.microsoft.com/office/drawing/2014/main" val="20002"/>
                    </a:ext>
                  </a:extLst>
                </a:gridCol>
                <a:gridCol w="1647018">
                  <a:extLst>
                    <a:ext uri="{9D8B030D-6E8A-4147-A177-3AD203B41FA5}">
                      <a16:colId xmlns:a16="http://schemas.microsoft.com/office/drawing/2014/main" val="20003"/>
                    </a:ext>
                  </a:extLst>
                </a:gridCol>
                <a:gridCol w="1372824">
                  <a:extLst>
                    <a:ext uri="{9D8B030D-6E8A-4147-A177-3AD203B41FA5}">
                      <a16:colId xmlns:a16="http://schemas.microsoft.com/office/drawing/2014/main" val="20004"/>
                    </a:ext>
                  </a:extLst>
                </a:gridCol>
                <a:gridCol w="1721868">
                  <a:extLst>
                    <a:ext uri="{9D8B030D-6E8A-4147-A177-3AD203B41FA5}">
                      <a16:colId xmlns:a16="http://schemas.microsoft.com/office/drawing/2014/main" val="20005"/>
                    </a:ext>
                  </a:extLst>
                </a:gridCol>
              </a:tblGrid>
              <a:tr h="448366">
                <a:tc>
                  <a:txBody>
                    <a:bodyPr/>
                    <a:lstStyle/>
                    <a:p>
                      <a:pPr algn="ctr"/>
                      <a:r>
                        <a:rPr lang="en-GB" sz="1200">
                          <a:solidFill>
                            <a:schemeClr val="tx1"/>
                          </a:solidFill>
                          <a:latin typeface="Aptos Display" panose="020B0004020202020204" pitchFamily="34" charset="0"/>
                        </a:rPr>
                        <a:t>Venues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Monday 21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Tuesday 22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Wednesday 23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Thursday 24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2026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r>
                        <a:rPr lang="en-GB" sz="1200" b="1">
                          <a:solidFill>
                            <a:schemeClr val="tx1"/>
                          </a:solidFill>
                          <a:latin typeface="Aptos Display" panose="020B0004020202020204" pitchFamily="34" charset="0"/>
                        </a:rPr>
                        <a:t>Friday  25 </a:t>
                      </a:r>
                      <a:r>
                        <a:rPr lang="en-GB" sz="1200" b="1" i="0" u="none" strike="noStrike" noProof="0">
                          <a:solidFill>
                            <a:schemeClr val="tx1"/>
                          </a:solidFill>
                          <a:latin typeface="Aptos Display" panose="020B0004020202020204" pitchFamily="34" charset="0"/>
                        </a:rPr>
                        <a:t> September </a:t>
                      </a:r>
                      <a:r>
                        <a:rPr lang="en-GB" sz="1200" b="1">
                          <a:solidFill>
                            <a:schemeClr val="tx1"/>
                          </a:solidFill>
                          <a:latin typeface="Aptos Display" panose="020B0004020202020204" pitchFamily="34" charset="0"/>
                        </a:rPr>
                        <a:t>2026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0"/>
                  </a:ext>
                </a:extLst>
              </a:tr>
              <a:tr h="506688">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8064A2"/>
                          </a:solidFill>
                          <a:effectLst/>
                          <a:uLnTx/>
                          <a:uFillTx/>
                          <a:latin typeface="Aptos Display" panose="020B0004020202020204" pitchFamily="34" charset="0"/>
                          <a:ea typeface="+mn-ea"/>
                          <a:cs typeface="Aharoni"/>
                        </a:rPr>
                        <a:t>Best Start in Life Family Hub Kenmore Park</a:t>
                      </a:r>
                      <a:endPar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Aharon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err="1">
                          <a:ln>
                            <a:noFill/>
                          </a:ln>
                          <a:solidFill>
                            <a:prstClr val="black"/>
                          </a:solidFill>
                          <a:effectLst/>
                          <a:uLnTx/>
                          <a:uFillTx/>
                          <a:latin typeface="Aptos Display" panose="020B0004020202020204" pitchFamily="34" charset="0"/>
                          <a:ea typeface="+mn-ea"/>
                          <a:cs typeface="+mn-cs"/>
                        </a:rPr>
                        <a:t>Warneford</a:t>
                      </a: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 Road, Kenton, HA3 9HZ</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020 8416 8400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endParaRPr lang="en-GB" sz="1200" b="0" dirty="0">
                        <a:solidFill>
                          <a:schemeClr val="tx1"/>
                        </a:solidFill>
                        <a:latin typeface="Aptos Display" panose="020B0004020202020204" pitchFamily="34" charset="0"/>
                      </a:endParaRPr>
                    </a:p>
                    <a:p>
                      <a:pPr algn="ctr"/>
                      <a:r>
                        <a:rPr lang="en-GB" sz="1200" b="0" dirty="0">
                          <a:solidFill>
                            <a:schemeClr val="tx1"/>
                          </a:solidFill>
                          <a:latin typeface="Aptos Display" panose="020B0004020202020204" pitchFamily="34" charset="0"/>
                        </a:rPr>
                        <a:t>10am - 12pm </a:t>
                      </a:r>
                    </a:p>
                    <a:p>
                      <a:pPr algn="ctr"/>
                      <a:r>
                        <a:rPr lang="en-GB" sz="1200" b="0" dirty="0" err="1">
                          <a:solidFill>
                            <a:srgbClr val="00B050"/>
                          </a:solidFill>
                          <a:latin typeface="Aptos Display" panose="020B0004020202020204" pitchFamily="34" charset="0"/>
                        </a:rPr>
                        <a:t>Homestart</a:t>
                      </a:r>
                      <a:endParaRPr lang="en-GB" sz="1200" b="0" dirty="0">
                        <a:solidFill>
                          <a:srgbClr val="00B050"/>
                        </a:solidFill>
                        <a:latin typeface="Aptos Display" panose="020B0004020202020204" pitchFamily="34" charset="0"/>
                      </a:endParaRPr>
                    </a:p>
                    <a:p>
                      <a:pPr algn="ctr"/>
                      <a:r>
                        <a:rPr lang="en-GB" sz="1200" b="1" dirty="0">
                          <a:solidFill>
                            <a:schemeClr val="tx1"/>
                          </a:solidFill>
                          <a:latin typeface="Aptos Display" panose="020B0004020202020204" pitchFamily="34" charset="0"/>
                        </a:rPr>
                        <a:t>Home from Home group</a:t>
                      </a:r>
                    </a:p>
                    <a:p>
                      <a:pPr algn="ctr"/>
                      <a:r>
                        <a:rPr lang="en-GB" sz="1200" b="1" dirty="0">
                          <a:solidFill>
                            <a:schemeClr val="tx1"/>
                          </a:solidFill>
                          <a:latin typeface="Aptos Display" panose="020B0004020202020204" pitchFamily="34" charset="0"/>
                        </a:rPr>
                        <a:t>stay and play </a:t>
                      </a:r>
                    </a:p>
                    <a:p>
                      <a:pPr algn="ctr"/>
                      <a:r>
                        <a:rPr lang="en-GB" sz="1200" b="0" dirty="0">
                          <a:solidFill>
                            <a:schemeClr val="tx1"/>
                          </a:solidFill>
                          <a:latin typeface="Aptos Display" panose="020B0004020202020204" pitchFamily="34" charset="0"/>
                        </a:rPr>
                        <a:t>Birth - 5yrs</a:t>
                      </a:r>
                    </a:p>
                    <a:p>
                      <a:pPr algn="ctr"/>
                      <a:r>
                        <a:rPr lang="en-GB" sz="1200" b="0" dirty="0">
                          <a:solidFill>
                            <a:schemeClr val="tx1"/>
                          </a:solidFill>
                          <a:latin typeface="Aptos Display" panose="020B0004020202020204" pitchFamily="34"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200" b="0">
                          <a:solidFill>
                            <a:schemeClr val="tx1"/>
                          </a:solidFill>
                          <a:latin typeface="Aptos Display" panose="020B0004020202020204" pitchFamily="34" charset="0"/>
                        </a:rPr>
                        <a:t>9:30 - 11:30am</a:t>
                      </a:r>
                    </a:p>
                    <a:p>
                      <a:pPr algn="ctr"/>
                      <a:r>
                        <a:rPr lang="en-GB" sz="1200" b="1">
                          <a:solidFill>
                            <a:srgbClr val="00B050"/>
                          </a:solidFill>
                          <a:latin typeface="Aptos Display" panose="020B0004020202020204" pitchFamily="34" charset="0"/>
                        </a:rPr>
                        <a:t>Weighing drop in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9.30 – 11am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chemeClr val="accent4"/>
                          </a:solidFill>
                          <a:effectLst/>
                          <a:uLnTx/>
                          <a:uFillTx/>
                          <a:latin typeface="Aptos Display" panose="020B0004020202020204" pitchFamily="34" charset="0"/>
                          <a:ea typeface="+mn-ea"/>
                          <a:cs typeface="+mn-cs"/>
                        </a:rPr>
                        <a:t>PAFT Toddler Group </a:t>
                      </a:r>
                      <a:endPar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12 months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rPr>
                        <a:t>1 – 3pm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chemeClr val="accent4"/>
                          </a:solidFill>
                          <a:effectLst/>
                          <a:uLnTx/>
                          <a:uFillTx/>
                          <a:latin typeface="Aptos Display" panose="020B0004020202020204" pitchFamily="34" charset="0"/>
                          <a:ea typeface="+mn-ea"/>
                          <a:cs typeface="+mn-cs"/>
                        </a:rPr>
                        <a:t>Baby Group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chemeClr val="accent4"/>
                          </a:solidFill>
                          <a:effectLst/>
                          <a:uLnTx/>
                          <a:uFillTx/>
                          <a:latin typeface="Aptos Display" panose="020B0004020202020204" pitchFamily="34" charset="0"/>
                          <a:ea typeface="+mn-ea"/>
                          <a:cs typeface="+mn-cs"/>
                        </a:rPr>
                        <a:t>Womb to world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rPr>
                        <a:t>Prenatal to Crawlers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rPr>
                        <a:t>Drop in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B050"/>
                          </a:solidFill>
                          <a:effectLst/>
                          <a:uLnTx/>
                          <a:uFillTx/>
                          <a:latin typeface="Aptos Display" panose="020B0004020202020204" pitchFamily="34" charset="0"/>
                          <a:ea typeface="+mn-ea"/>
                          <a:cs typeface="+mn-cs"/>
                        </a:rPr>
                        <a:t>IMMS CLINIC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B050"/>
                          </a:solidFill>
                          <a:effectLst/>
                          <a:uLnTx/>
                          <a:uFillTx/>
                          <a:latin typeface="Aptos Display" panose="020B0004020202020204" pitchFamily="34" charset="0"/>
                          <a:ea typeface="+mn-ea"/>
                          <a:cs typeface="+mn-cs"/>
                        </a:rPr>
                        <a:t>Bookings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385637">
                <a:tc vMerge="1">
                  <a:txBody>
                    <a:bodyPr/>
                    <a:lstStyle/>
                    <a:p>
                      <a:endParaRPr lang="en-GB"/>
                    </a:p>
                  </a:txBody>
                  <a:tcPr/>
                </a:tc>
                <a:tc vMerge="1">
                  <a:txBody>
                    <a:bodyPr/>
                    <a:lstStyle/>
                    <a:p>
                      <a:endParaRPr lang="en-GB"/>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a:solidFill>
                            <a:schemeClr val="tx1"/>
                          </a:solidFill>
                          <a:latin typeface="Aptos Display" panose="020B0004020202020204" pitchFamily="34" charset="0"/>
                        </a:rPr>
                        <a:t>9am -3:30pm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a:solidFill>
                            <a:srgbClr val="00B050"/>
                          </a:solidFill>
                          <a:latin typeface="Aptos Display" panose="020B0004020202020204" pitchFamily="34" charset="0"/>
                        </a:rPr>
                        <a:t>MMA clinic appointments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1.30 – 2.30pm </a:t>
                      </a:r>
                      <a:endParaRPr kumimoji="0" lang="en-GB" sz="1200" b="1" i="0" u="none" strike="noStrike" kern="1200" cap="none" spc="0" normalizeH="0" baseline="0" noProof="0" dirty="0">
                        <a:ln>
                          <a:noFill/>
                        </a:ln>
                        <a:solidFill>
                          <a:srgbClr val="8064A2"/>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8064A2"/>
                          </a:solidFill>
                          <a:effectLst/>
                          <a:uLnTx/>
                          <a:uFillTx/>
                          <a:latin typeface="Aptos Display" panose="020B0004020202020204" pitchFamily="34" charset="0"/>
                          <a:ea typeface="+mn-ea"/>
                          <a:cs typeface="+mn-cs"/>
                        </a:rPr>
                        <a:t>TALK Group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18 months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Drop in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GB"/>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11am – 12pm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8064A2"/>
                          </a:solidFill>
                          <a:effectLst/>
                          <a:uLnTx/>
                          <a:uFillTx/>
                          <a:latin typeface="Aptos Display" panose="020B0004020202020204" pitchFamily="34" charset="0"/>
                          <a:ea typeface="+mn-ea"/>
                          <a:cs typeface="+mn-cs"/>
                        </a:rPr>
                        <a:t>Movers and shakers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Drop 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rPr>
                        <a:t>Birth - 5yrs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12 – 1pm </a:t>
                      </a:r>
                      <a:r>
                        <a:rPr kumimoji="0" lang="en-GB" sz="1200" b="1" i="0" u="none" strike="noStrike" kern="1200" cap="none" spc="0" normalizeH="0" baseline="0" noProof="0" dirty="0">
                          <a:ln>
                            <a:noFill/>
                          </a:ln>
                          <a:solidFill>
                            <a:srgbClr val="8064A2"/>
                          </a:solidFill>
                          <a:effectLst/>
                          <a:uLnTx/>
                          <a:uFillTx/>
                          <a:latin typeface="Aptos Display" panose="020B0004020202020204" pitchFamily="34"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8064A2"/>
                          </a:solidFill>
                          <a:effectLst/>
                          <a:uLnTx/>
                          <a:uFillTx/>
                          <a:latin typeface="Aptos Display" panose="020B0004020202020204" pitchFamily="34" charset="0"/>
                          <a:ea typeface="+mn-ea"/>
                          <a:cs typeface="+mn-cs"/>
                        </a:rPr>
                        <a:t>Healthy lunch space </a:t>
                      </a:r>
                      <a:r>
                        <a:rPr kumimoji="0" lang="en-GB" sz="1200" b="1"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 feeding and mealtime advice (bring own food – no nuts)</a:t>
                      </a:r>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06644533"/>
                  </a:ext>
                </a:extLst>
              </a:tr>
              <a:tr h="685800">
                <a:tc rowSpan="2">
                  <a:txBody>
                    <a:bodyPr/>
                    <a:lstStyle/>
                    <a:p>
                      <a:pPr algn="ctr"/>
                      <a:r>
                        <a:rPr lang="en-GB" sz="1200" b="1">
                          <a:solidFill>
                            <a:schemeClr val="accent4"/>
                          </a:solidFill>
                          <a:latin typeface="Aptos Display" panose="020B0004020202020204" pitchFamily="34" charset="0"/>
                          <a:cs typeface="Aharoni"/>
                        </a:rPr>
                        <a:t>Chandos </a:t>
                      </a:r>
                    </a:p>
                    <a:p>
                      <a:pPr algn="ctr"/>
                      <a:r>
                        <a:rPr lang="en-GB" sz="1200">
                          <a:latin typeface="Aptos Display" panose="020B0004020202020204" pitchFamily="34" charset="0"/>
                        </a:rPr>
                        <a:t>Chandos Crescent, Edgware, HA8 6HL.</a:t>
                      </a:r>
                    </a:p>
                    <a:p>
                      <a:pPr algn="ctr"/>
                      <a:r>
                        <a:rPr lang="en-GB" sz="1200">
                          <a:latin typeface="Aptos Display" panose="020B0004020202020204" pitchFamily="34" charset="0"/>
                        </a:rPr>
                        <a:t>020 8736 6550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10 – 11am</a:t>
                      </a:r>
                      <a:endParaRPr lang="en-GB" sz="1200" b="0" dirty="0">
                        <a:solidFill>
                          <a:schemeClr val="tx1"/>
                        </a:solidFill>
                        <a:latin typeface="Aptos Display" panose="020B0004020202020204" pitchFamily="34" charset="0"/>
                      </a:endParaRPr>
                    </a:p>
                    <a:p>
                      <a:pPr algn="ctr"/>
                      <a:r>
                        <a:rPr lang="en-GB" sz="1200" b="1" dirty="0">
                          <a:solidFill>
                            <a:schemeClr val="accent4"/>
                          </a:solidFill>
                          <a:latin typeface="Aptos Display" panose="020B0004020202020204" pitchFamily="34" charset="0"/>
                        </a:rPr>
                        <a:t>TALK &amp; Play </a:t>
                      </a:r>
                      <a:endParaRPr lang="en-GB" sz="1200" b="0" dirty="0">
                        <a:solidFill>
                          <a:schemeClr val="tx1"/>
                        </a:solidFill>
                        <a:latin typeface="Aptos Display" panose="020B00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dirty="0">
                          <a:latin typeface="Aptos Display" panose="020B0004020202020204" pitchFamily="34" charset="0"/>
                        </a:rPr>
                        <a:t>18mths +</a:t>
                      </a:r>
                    </a:p>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dirty="0">
                          <a:latin typeface="Aptos Display" panose="020B0004020202020204" pitchFamily="34" charset="0"/>
                        </a:rPr>
                        <a:t>Drop in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10 – 11am</a:t>
                      </a:r>
                      <a:endParaRPr lang="en-GB" sz="1200" b="1" dirty="0">
                        <a:latin typeface="Aptos Display" panose="020B0004020202020204" pitchFamily="34" charset="0"/>
                      </a:endParaRPr>
                    </a:p>
                    <a:p>
                      <a:pPr algn="ctr"/>
                      <a:r>
                        <a:rPr lang="en-GB" sz="1200" b="1" dirty="0">
                          <a:solidFill>
                            <a:schemeClr val="accent4"/>
                          </a:solidFill>
                          <a:latin typeface="Aptos Display" panose="020B0004020202020204" pitchFamily="34" charset="0"/>
                        </a:rPr>
                        <a:t>Baby &amp; Toddler Group </a:t>
                      </a:r>
                    </a:p>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dirty="0">
                          <a:latin typeface="Aptos Display" panose="020B0004020202020204" pitchFamily="34" charset="0"/>
                        </a:rPr>
                        <a:t>Birth + 12 months </a:t>
                      </a:r>
                    </a:p>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dirty="0">
                          <a:latin typeface="Aptos Display" panose="020B0004020202020204" pitchFamily="34" charset="0"/>
                        </a:rPr>
                        <a:t> </a:t>
                      </a:r>
                      <a:r>
                        <a:rPr lang="en-GB" sz="1200" b="0" dirty="0">
                          <a:solidFill>
                            <a:schemeClr val="tx1"/>
                          </a:solidFill>
                          <a:latin typeface="Aptos Display" panose="020B0004020202020204" pitchFamily="34" charset="0"/>
                        </a:rPr>
                        <a:t>Drop in </a:t>
                      </a:r>
                    </a:p>
                    <a:p>
                      <a:pPr algn="ctr"/>
                      <a:endParaRPr lang="en-GB" sz="1200" b="1" dirty="0">
                        <a:solidFill>
                          <a:srgbClr val="7030A0"/>
                        </a:solidFill>
                        <a:latin typeface="Aptos Display" panose="020B00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endParaRPr lang="en-GB" sz="1200" b="0">
                        <a:solidFill>
                          <a:schemeClr val="tx1"/>
                        </a:solidFill>
                        <a:latin typeface="Aptos Display" panose="020B0004020202020204" pitchFamily="34" charset="0"/>
                      </a:endParaRPr>
                    </a:p>
                    <a:p>
                      <a:pPr algn="ctr"/>
                      <a:endParaRPr lang="en-GB" sz="1200" b="1">
                        <a:solidFill>
                          <a:srgbClr val="00B050"/>
                        </a:solidFill>
                        <a:latin typeface="Aptos Display" panose="020B0004020202020204" pitchFamily="34" charset="0"/>
                      </a:endParaRPr>
                    </a:p>
                    <a:p>
                      <a:pPr algn="ctr"/>
                      <a:endParaRPr lang="en-GB" sz="1200" b="1">
                        <a:solidFill>
                          <a:srgbClr val="00B050"/>
                        </a:solidFill>
                        <a:latin typeface="Aptos Display" panose="020B0004020202020204" pitchFamily="34" charset="0"/>
                      </a:endParaRPr>
                    </a:p>
                    <a:p>
                      <a:pPr algn="ctr"/>
                      <a:r>
                        <a:rPr lang="en-GB" sz="1200" b="1">
                          <a:solidFill>
                            <a:srgbClr val="00B050"/>
                          </a:solidFill>
                          <a:latin typeface="Aptos Display" panose="020B0004020202020204" pitchFamily="34" charset="0"/>
                        </a:rPr>
                        <a:t>Partner services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r>
                        <a:rPr lang="en-GB" sz="1200" b="0" dirty="0">
                          <a:solidFill>
                            <a:schemeClr val="tx1"/>
                          </a:solidFill>
                          <a:latin typeface="Aptos Display" panose="020B0004020202020204" pitchFamily="34" charset="0"/>
                        </a:rPr>
                        <a:t>10 – 11.30am </a:t>
                      </a:r>
                    </a:p>
                    <a:p>
                      <a:pPr algn="ctr"/>
                      <a:r>
                        <a:rPr lang="en-GB" sz="1200" b="1" dirty="0">
                          <a:solidFill>
                            <a:schemeClr val="accent4"/>
                          </a:solidFill>
                          <a:latin typeface="Aptos Display" panose="020B0004020202020204" pitchFamily="34" charset="0"/>
                        </a:rPr>
                        <a:t>Toddler Group</a:t>
                      </a:r>
                    </a:p>
                    <a:p>
                      <a:pPr algn="ctr"/>
                      <a:r>
                        <a:rPr lang="en-GB" sz="1200" b="0" dirty="0">
                          <a:solidFill>
                            <a:schemeClr val="tx1"/>
                          </a:solidFill>
                          <a:latin typeface="Aptos Display" panose="020B0004020202020204" pitchFamily="34" charset="0"/>
                        </a:rPr>
                        <a:t>12 months + </a:t>
                      </a:r>
                    </a:p>
                    <a:p>
                      <a:pPr algn="ctr"/>
                      <a:r>
                        <a:rPr lang="en-GB" sz="1200" b="0" dirty="0">
                          <a:solidFill>
                            <a:schemeClr val="tx1"/>
                          </a:solidFill>
                          <a:latin typeface="Aptos Display" panose="020B0004020202020204" pitchFamily="34" charset="0"/>
                        </a:rPr>
                        <a:t>Drop in </a:t>
                      </a:r>
                    </a:p>
                    <a:p>
                      <a:pPr algn="ctr"/>
                      <a:endParaRPr lang="en-GB" sz="1200" b="1" dirty="0">
                        <a:solidFill>
                          <a:schemeClr val="accent4"/>
                        </a:solidFill>
                        <a:latin typeface="Aptos Display" panose="020B0004020202020204" pitchFamily="34" charset="0"/>
                      </a:endParaRPr>
                    </a:p>
                    <a:p>
                      <a:pPr algn="ctr"/>
                      <a:r>
                        <a:rPr lang="en-GB" sz="1200" b="0" dirty="0">
                          <a:solidFill>
                            <a:schemeClr val="tx1"/>
                          </a:solidFill>
                          <a:latin typeface="Aptos Display" panose="020B000402020202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rgbClr val="00B050"/>
                        </a:solidFill>
                        <a:effectLst/>
                        <a:uLnTx/>
                        <a:uFillTx/>
                        <a:latin typeface="Aptos Display" panose="020B0004020202020204" pitchFamily="34"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endParaRPr lang="en-GB" sz="1200" b="1">
                        <a:solidFill>
                          <a:srgbClr val="7030A0"/>
                        </a:solidFill>
                        <a:latin typeface="Aptos Display" panose="020B0004020202020204" pitchFamily="34" charset="0"/>
                      </a:endParaRPr>
                    </a:p>
                    <a:p>
                      <a:pPr algn="ctr"/>
                      <a:endParaRPr lang="en-GB" sz="1200" b="1">
                        <a:solidFill>
                          <a:srgbClr val="7030A0"/>
                        </a:solidFill>
                        <a:latin typeface="Aptos Display" panose="020B0004020202020204" pitchFamily="34" charset="0"/>
                      </a:endParaRPr>
                    </a:p>
                    <a:p>
                      <a:pPr algn="ctr"/>
                      <a:r>
                        <a:rPr lang="en-GB" sz="1200" b="1">
                          <a:solidFill>
                            <a:srgbClr val="00B050"/>
                          </a:solidFill>
                          <a:latin typeface="Aptos Display" panose="020B0004020202020204" pitchFamily="34" charset="0"/>
                        </a:rPr>
                        <a:t>Local community group </a:t>
                      </a:r>
                    </a:p>
                    <a:p>
                      <a:pPr algn="ctr"/>
                      <a:r>
                        <a:rPr lang="en-GB" sz="1200" b="1">
                          <a:solidFill>
                            <a:srgbClr val="00B050"/>
                          </a:solidFill>
                          <a:latin typeface="Aptos Display" panose="020B0004020202020204" pitchFamily="34" charset="0"/>
                        </a:rPr>
                        <a:t>Bookings only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685800">
                <a:tc vMerge="1">
                  <a:txBody>
                    <a:bodyPr/>
                    <a:lstStyle/>
                    <a:p>
                      <a:endParaRPr lang="en-GB"/>
                    </a:p>
                  </a:txBody>
                  <a:tcPr/>
                </a:tc>
                <a:tc vMerge="1">
                  <a:txBody>
                    <a:bodyPr/>
                    <a:lstStyle/>
                    <a:p>
                      <a:endParaRPr lang="en-GB"/>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 – 2.30pm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7030A0"/>
                          </a:solidFill>
                          <a:effectLst/>
                          <a:uLnTx/>
                          <a:uFillTx/>
                          <a:latin typeface="Aptos Display" panose="020B0004020202020204" pitchFamily="34" charset="0"/>
                          <a:ea typeface="+mn-ea"/>
                          <a:cs typeface="+mn-cs"/>
                        </a:rPr>
                        <a:t>Learning Through Play </a:t>
                      </a: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Rising Stars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 18 months + </a:t>
                      </a:r>
                      <a:endParaRPr kumimoji="0" lang="en-GB" sz="1200" b="1" i="0" u="none" strike="noStrike" kern="1200" cap="none" spc="0" normalizeH="0" baseline="0" noProof="0" dirty="0">
                        <a:ln>
                          <a:noFill/>
                        </a:ln>
                        <a:solidFill>
                          <a:srgbClr val="7030A0"/>
                        </a:solidFill>
                        <a:effectLst/>
                        <a:uLnTx/>
                        <a:uFillTx/>
                        <a:latin typeface="Aptos Display" panose="020B0004020202020204" pitchFamily="34"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GB"/>
                    </a:p>
                  </a:txBody>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3155769099"/>
                  </a:ext>
                </a:extLst>
              </a:tr>
              <a:tr h="854160">
                <a:tc>
                  <a:txBody>
                    <a:bodyPr/>
                    <a:lstStyle/>
                    <a:p>
                      <a:pPr algn="ctr"/>
                      <a:r>
                        <a:rPr lang="en-GB" sz="1200" b="1">
                          <a:solidFill>
                            <a:schemeClr val="accent4"/>
                          </a:solidFill>
                          <a:latin typeface="Aptos Display" panose="020B0004020202020204" pitchFamily="34" charset="0"/>
                          <a:cs typeface="Aharoni"/>
                        </a:rPr>
                        <a:t>Stanmore Park </a:t>
                      </a:r>
                    </a:p>
                    <a:p>
                      <a:pPr algn="ctr"/>
                      <a:r>
                        <a:rPr lang="nb-NO" sz="1200">
                          <a:latin typeface="Aptos Display" panose="020B0004020202020204" pitchFamily="34" charset="0"/>
                        </a:rPr>
                        <a:t>William Drive, Stanmore, </a:t>
                      </a:r>
                    </a:p>
                    <a:p>
                      <a:pPr algn="ctr"/>
                      <a:r>
                        <a:rPr lang="nb-NO" sz="1200">
                          <a:latin typeface="Aptos Display" panose="020B0004020202020204" pitchFamily="34" charset="0"/>
                        </a:rPr>
                        <a:t>HA7 4FZ.</a:t>
                      </a:r>
                    </a:p>
                    <a:p>
                      <a:pPr algn="ctr"/>
                      <a:r>
                        <a:rPr lang="nb-NO" sz="1200">
                          <a:latin typeface="Aptos Display" panose="020B0004020202020204" pitchFamily="34" charset="0"/>
                        </a:rPr>
                        <a:t>020 8736 6480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200" b="0" dirty="0">
                          <a:latin typeface="Aptos Display" panose="020B0004020202020204" pitchFamily="34" charset="0"/>
                        </a:rPr>
                        <a:t>1:30 - 3pm</a:t>
                      </a:r>
                    </a:p>
                    <a:p>
                      <a:pPr algn="ctr"/>
                      <a:r>
                        <a:rPr lang="en-GB" sz="1200" b="1" dirty="0">
                          <a:solidFill>
                            <a:schemeClr val="accent4"/>
                          </a:solidFill>
                          <a:latin typeface="Aptos Display" panose="020B0004020202020204" pitchFamily="34" charset="0"/>
                        </a:rPr>
                        <a:t>Sensory play </a:t>
                      </a:r>
                    </a:p>
                    <a:p>
                      <a:pPr algn="ctr"/>
                      <a:r>
                        <a:rPr lang="en-GB" sz="1200" b="0" dirty="0">
                          <a:latin typeface="Aptos Display" panose="020B0004020202020204" pitchFamily="34" charset="0"/>
                        </a:rPr>
                        <a:t>Birth - 5yrs</a:t>
                      </a:r>
                    </a:p>
                    <a:p>
                      <a:pPr algn="ctr"/>
                      <a:r>
                        <a:rPr lang="en-GB" sz="1200" b="0" dirty="0">
                          <a:latin typeface="Aptos Display" panose="020B0004020202020204" pitchFamily="34" charset="0"/>
                        </a:rPr>
                        <a:t>Drop in </a:t>
                      </a:r>
                    </a:p>
                    <a:p>
                      <a:pPr algn="ctr"/>
                      <a:endParaRPr lang="en-GB" sz="1200" b="1" dirty="0">
                        <a:solidFill>
                          <a:schemeClr val="accent4"/>
                        </a:solidFill>
                        <a:latin typeface="Aptos Display" panose="020B0004020202020204" pitchFamily="34" charset="0"/>
                      </a:endParaRPr>
                    </a:p>
                    <a:p>
                      <a:pPr algn="ctr"/>
                      <a:endParaRPr lang="en-GB" sz="1200" b="1" dirty="0">
                        <a:latin typeface="Aptos Display" panose="020B00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200" b="1">
                        <a:solidFill>
                          <a:schemeClr val="tx1"/>
                        </a:solidFill>
                        <a:latin typeface="Aptos Display" panose="020B0004020202020204" pitchFamily="34" charset="0"/>
                      </a:endParaRPr>
                    </a:p>
                    <a:p>
                      <a:pPr algn="ctr"/>
                      <a:endParaRPr lang="en-GB" sz="1200" b="1">
                        <a:solidFill>
                          <a:schemeClr val="tx1"/>
                        </a:solidFill>
                        <a:latin typeface="Aptos Display" panose="020B0004020202020204" pitchFamily="34" charset="0"/>
                      </a:endParaRPr>
                    </a:p>
                    <a:p>
                      <a:pPr algn="ctr"/>
                      <a:r>
                        <a:rPr lang="en-GB" sz="1200" b="1">
                          <a:solidFill>
                            <a:srgbClr val="00B050"/>
                          </a:solidFill>
                          <a:latin typeface="Aptos Display" panose="020B0004020202020204" pitchFamily="34" charset="0"/>
                        </a:rPr>
                        <a:t>Partner Service </a:t>
                      </a:r>
                    </a:p>
                    <a:p>
                      <a:pPr algn="ctr"/>
                      <a:r>
                        <a:rPr lang="en-GB" sz="1200" b="1">
                          <a:solidFill>
                            <a:srgbClr val="00B050"/>
                          </a:solidFill>
                          <a:latin typeface="Aptos Display" panose="020B0004020202020204" pitchFamily="34" charset="0"/>
                        </a:rPr>
                        <a:t>AM</a:t>
                      </a:r>
                    </a:p>
                    <a:p>
                      <a:pPr algn="ctr"/>
                      <a:endParaRPr lang="en-GB" sz="1200" b="1">
                        <a:solidFill>
                          <a:schemeClr val="tx1"/>
                        </a:solidFill>
                        <a:latin typeface="Aptos Display" panose="020B0004020202020204" pitchFamily="34" charset="0"/>
                      </a:endParaRPr>
                    </a:p>
                    <a:p>
                      <a:pPr algn="ctr"/>
                      <a:endParaRPr lang="en-GB" sz="1200" b="1">
                        <a:solidFill>
                          <a:schemeClr val="tx1"/>
                        </a:solidFill>
                        <a:latin typeface="Aptos Display" panose="020B0004020202020204" pitchFamily="34" charset="0"/>
                      </a:endParaRPr>
                    </a:p>
                    <a:p>
                      <a:pPr algn="ctr"/>
                      <a:endParaRPr lang="en-GB" sz="1200" b="1">
                        <a:solidFill>
                          <a:schemeClr val="tx1"/>
                        </a:solidFill>
                        <a:latin typeface="Aptos Display" panose="020B00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10 – 11am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8064A2"/>
                          </a:solidFill>
                          <a:effectLst/>
                          <a:uLnTx/>
                          <a:uFillTx/>
                          <a:latin typeface="Aptos Display" panose="020B0004020202020204" pitchFamily="34" charset="0"/>
                          <a:ea typeface="+mn-ea"/>
                          <a:cs typeface="+mn-cs"/>
                        </a:rPr>
                        <a:t>TALK &amp; Play </a:t>
                      </a: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  </a:t>
                      </a:r>
                      <a:endParaRPr kumimoji="0" lang="en-GB" sz="1200" b="1" i="0" u="none" strike="noStrike" kern="1200" cap="none" spc="0" normalizeH="0" baseline="0" noProof="0" dirty="0">
                        <a:ln>
                          <a:noFill/>
                        </a:ln>
                        <a:solidFill>
                          <a:srgbClr val="7030A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Drop in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18mths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0" dirty="0">
                        <a:solidFill>
                          <a:schemeClr val="tx1"/>
                        </a:solidFill>
                        <a:latin typeface="Aptos Display" panose="020B00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1">
                        <a:solidFill>
                          <a:schemeClr val="tx1"/>
                        </a:solidFill>
                        <a:latin typeface="Aptos Display"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1">
                        <a:solidFill>
                          <a:schemeClr val="tx1"/>
                        </a:solidFill>
                        <a:latin typeface="Aptos Display"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1">
                        <a:solidFill>
                          <a:schemeClr val="tx1"/>
                        </a:solidFill>
                        <a:latin typeface="Aptos Display"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a:solidFill>
                            <a:srgbClr val="00B050"/>
                          </a:solidFill>
                          <a:latin typeface="Aptos Display" panose="020B0004020202020204" pitchFamily="34" charset="0"/>
                        </a:rPr>
                        <a:t>Partner Service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1">
                        <a:solidFill>
                          <a:schemeClr val="tx1"/>
                        </a:solidFill>
                        <a:latin typeface="Aptos Display"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7030A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1">
                        <a:solidFill>
                          <a:schemeClr val="tx1"/>
                        </a:solidFill>
                        <a:latin typeface="Aptos Display" panose="020B00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dirty="0">
                          <a:latin typeface="Aptos Display" panose="020B0004020202020204" pitchFamily="34" charset="0"/>
                        </a:rPr>
                        <a:t>10 – 11.30am </a:t>
                      </a:r>
                      <a:endParaRPr lang="en-GB" sz="1200" b="1" dirty="0">
                        <a:latin typeface="Aptos Display" panose="020B0004020202020204" pitchFamily="34" charset="0"/>
                      </a:endParaRPr>
                    </a:p>
                    <a:p>
                      <a:pPr algn="ctr"/>
                      <a:r>
                        <a:rPr lang="en-GB" sz="1200" b="1" dirty="0">
                          <a:solidFill>
                            <a:schemeClr val="accent4"/>
                          </a:solidFill>
                          <a:latin typeface="Aptos Display" panose="020B0004020202020204" pitchFamily="34" charset="0"/>
                        </a:rPr>
                        <a:t>PAFT baby </a:t>
                      </a:r>
                    </a:p>
                    <a:p>
                      <a:pPr algn="ctr"/>
                      <a:r>
                        <a:rPr lang="en-GB" sz="1200" b="1" dirty="0">
                          <a:solidFill>
                            <a:schemeClr val="accent4"/>
                          </a:solidFill>
                          <a:latin typeface="Aptos Display" panose="020B0004020202020204" pitchFamily="34" charset="0"/>
                        </a:rPr>
                        <a:t>womb to world </a:t>
                      </a:r>
                    </a:p>
                    <a:p>
                      <a:pPr algn="ctr"/>
                      <a:r>
                        <a:rPr lang="en-GB" sz="1200" dirty="0">
                          <a:latin typeface="Aptos Display" panose="020B0004020202020204" pitchFamily="34" charset="0"/>
                        </a:rPr>
                        <a:t>Prenatal to Crawlers </a:t>
                      </a:r>
                    </a:p>
                    <a:p>
                      <a:pPr algn="ctr"/>
                      <a:r>
                        <a:rPr lang="en-GB" sz="1200" b="0" dirty="0">
                          <a:solidFill>
                            <a:schemeClr val="tx1"/>
                          </a:solidFill>
                          <a:latin typeface="Aptos Display" panose="020B0004020202020204" pitchFamily="34" charset="0"/>
                        </a:rPr>
                        <a:t>Drop in </a:t>
                      </a:r>
                    </a:p>
                    <a:p>
                      <a:pPr algn="ctr"/>
                      <a:endParaRPr lang="en-GB" sz="1200" b="1" dirty="0">
                        <a:solidFill>
                          <a:srgbClr val="7030A0"/>
                        </a:solidFill>
                        <a:latin typeface="Aptos Display" panose="020B00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8582029"/>
                  </a:ext>
                </a:extLst>
              </a:tr>
            </a:tbl>
          </a:graphicData>
        </a:graphic>
      </p:graphicFrame>
      <p:sp>
        <p:nvSpPr>
          <p:cNvPr id="4" name="TextBox 3">
            <a:extLst>
              <a:ext uri="{FF2B5EF4-FFF2-40B4-BE49-F238E27FC236}">
                <a16:creationId xmlns:a16="http://schemas.microsoft.com/office/drawing/2014/main" id="{B3C1F7B4-0381-F2D2-8CE9-5BDC2B885F87}"/>
              </a:ext>
            </a:extLst>
          </p:cNvPr>
          <p:cNvSpPr txBox="1"/>
          <p:nvPr/>
        </p:nvSpPr>
        <p:spPr>
          <a:xfrm>
            <a:off x="73152" y="0"/>
            <a:ext cx="8856984"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8064A2"/>
                </a:solidFill>
                <a:effectLst/>
                <a:uLnTx/>
                <a:uFillTx/>
                <a:latin typeface="Calibri"/>
                <a:ea typeface="+mn-ea"/>
                <a:cs typeface="+mn-cs"/>
              </a:rPr>
              <a:t>Best Start In Life Family Hub East and network delivery sites</a:t>
            </a:r>
            <a:r>
              <a:rPr kumimoji="0" lang="en-GB" sz="2400" b="1" i="0" u="none" strike="noStrike" kern="1200" cap="none" spc="0" normalizeH="0" baseline="0" noProof="0">
                <a:ln>
                  <a:noFill/>
                </a:ln>
                <a:solidFill>
                  <a:prstClr val="black"/>
                </a:solidFill>
                <a:effectLst/>
                <a:uLnTx/>
                <a:uFillTx/>
                <a:latin typeface="Calibri"/>
                <a:ea typeface="+mn-ea"/>
                <a:cs typeface="+mn-cs"/>
              </a:rPr>
              <a:t>  </a:t>
            </a:r>
          </a:p>
        </p:txBody>
      </p:sp>
    </p:spTree>
    <p:extLst>
      <p:ext uri="{BB962C8B-B14F-4D97-AF65-F5344CB8AC3E}">
        <p14:creationId xmlns:p14="http://schemas.microsoft.com/office/powerpoint/2010/main" val="34218219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9A2AF1-672A-C6B0-E546-AC8C2965DA1D}"/>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5C118BE4-BA7F-3126-584C-3C1E3FD500D0}"/>
              </a:ext>
            </a:extLst>
          </p:cNvPr>
          <p:cNvGraphicFramePr>
            <a:graphicFrameLocks noGrp="1"/>
          </p:cNvGraphicFramePr>
          <p:nvPr>
            <p:extLst>
              <p:ext uri="{D42A27DB-BD31-4B8C-83A1-F6EECF244321}">
                <p14:modId xmlns:p14="http://schemas.microsoft.com/office/powerpoint/2010/main" val="4105830342"/>
              </p:ext>
            </p:extLst>
          </p:nvPr>
        </p:nvGraphicFramePr>
        <p:xfrm>
          <a:off x="114300" y="823867"/>
          <a:ext cx="8915400" cy="3898900"/>
        </p:xfrm>
        <a:graphic>
          <a:graphicData uri="http://schemas.openxmlformats.org/drawingml/2006/table">
            <a:tbl>
              <a:tblPr firstRow="1" bandRow="1">
                <a:tableStyleId>{5C22544A-7EE6-4342-B048-85BDC9FD1C3A}</a:tableStyleId>
              </a:tblPr>
              <a:tblGrid>
                <a:gridCol w="892777">
                  <a:extLst>
                    <a:ext uri="{9D8B030D-6E8A-4147-A177-3AD203B41FA5}">
                      <a16:colId xmlns:a16="http://schemas.microsoft.com/office/drawing/2014/main" val="20000"/>
                    </a:ext>
                  </a:extLst>
                </a:gridCol>
                <a:gridCol w="1672115">
                  <a:extLst>
                    <a:ext uri="{9D8B030D-6E8A-4147-A177-3AD203B41FA5}">
                      <a16:colId xmlns:a16="http://schemas.microsoft.com/office/drawing/2014/main" val="20001"/>
                    </a:ext>
                  </a:extLst>
                </a:gridCol>
                <a:gridCol w="1507072">
                  <a:extLst>
                    <a:ext uri="{9D8B030D-6E8A-4147-A177-3AD203B41FA5}">
                      <a16:colId xmlns:a16="http://schemas.microsoft.com/office/drawing/2014/main" val="20002"/>
                    </a:ext>
                  </a:extLst>
                </a:gridCol>
                <a:gridCol w="1692141">
                  <a:extLst>
                    <a:ext uri="{9D8B030D-6E8A-4147-A177-3AD203B41FA5}">
                      <a16:colId xmlns:a16="http://schemas.microsoft.com/office/drawing/2014/main" val="20003"/>
                    </a:ext>
                  </a:extLst>
                </a:gridCol>
                <a:gridCol w="1516607">
                  <a:extLst>
                    <a:ext uri="{9D8B030D-6E8A-4147-A177-3AD203B41FA5}">
                      <a16:colId xmlns:a16="http://schemas.microsoft.com/office/drawing/2014/main" val="20004"/>
                    </a:ext>
                  </a:extLst>
                </a:gridCol>
                <a:gridCol w="1634688">
                  <a:extLst>
                    <a:ext uri="{9D8B030D-6E8A-4147-A177-3AD203B41FA5}">
                      <a16:colId xmlns:a16="http://schemas.microsoft.com/office/drawing/2014/main" val="20005"/>
                    </a:ext>
                  </a:extLst>
                </a:gridCol>
              </a:tblGrid>
              <a:tr h="427954">
                <a:tc>
                  <a:txBody>
                    <a:bodyPr/>
                    <a:lstStyle/>
                    <a:p>
                      <a:pPr algn="ctr"/>
                      <a:r>
                        <a:rPr lang="en-GB" sz="1200">
                          <a:solidFill>
                            <a:schemeClr val="tx1"/>
                          </a:solidFill>
                          <a:latin typeface="Aptos Display" panose="020B0004020202020204" pitchFamily="34" charset="0"/>
                        </a:rPr>
                        <a:t>Venues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Monday 21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Tuesday 22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Wednesday 23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Thursday 24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2026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r>
                        <a:rPr lang="en-GB" sz="1200" b="1">
                          <a:solidFill>
                            <a:schemeClr val="tx1"/>
                          </a:solidFill>
                          <a:latin typeface="Aptos Display" panose="020B0004020202020204" pitchFamily="34" charset="0"/>
                        </a:rPr>
                        <a:t>Friday 25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2026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0"/>
                  </a:ext>
                </a:extLst>
              </a:tr>
              <a:tr h="1521460">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accent4"/>
                          </a:solidFill>
                          <a:effectLst/>
                          <a:uLnTx/>
                          <a:uFillTx/>
                          <a:latin typeface="Aptos Display" panose="020B0004020202020204" pitchFamily="34" charset="0"/>
                          <a:ea typeface="+mn-ea"/>
                          <a:cs typeface="Aharoni"/>
                        </a:rPr>
                        <a:t>Best Start in Life Family Hub Hillview</a:t>
                      </a:r>
                      <a:endPar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Aharon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2 Grange Road, South Harrow, HA2 0LW</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020 8422 4692</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a:lnSpc>
                          <a:spcPct val="100000"/>
                        </a:lnSpc>
                        <a:spcBef>
                          <a:spcPts val="0"/>
                        </a:spcBef>
                        <a:spcAft>
                          <a:spcPts val="0"/>
                        </a:spcAft>
                        <a:buNone/>
                      </a:pPr>
                      <a:endParaRPr lang="en-GB" sz="1200" b="0" i="0" u="none" strike="noStrike" noProof="0">
                        <a:solidFill>
                          <a:srgbClr val="000000"/>
                        </a:solidFill>
                        <a:latin typeface="Aptos Display"/>
                      </a:endParaRPr>
                    </a:p>
                    <a:p>
                      <a:pPr marL="0" marR="0" lvl="0" indent="0" algn="ctr">
                        <a:lnSpc>
                          <a:spcPct val="100000"/>
                        </a:lnSpc>
                        <a:spcBef>
                          <a:spcPts val="0"/>
                        </a:spcBef>
                        <a:spcAft>
                          <a:spcPts val="0"/>
                        </a:spcAft>
                        <a:buNone/>
                      </a:pPr>
                      <a:endParaRPr lang="en-GB" sz="1200" b="0" i="0" u="none" strike="noStrike" noProof="0">
                        <a:solidFill>
                          <a:srgbClr val="000000"/>
                        </a:solidFill>
                        <a:latin typeface="Aptos Display"/>
                      </a:endParaRPr>
                    </a:p>
                    <a:p>
                      <a:pPr marL="0" marR="0" lvl="0" indent="0" algn="ctr">
                        <a:lnSpc>
                          <a:spcPct val="100000"/>
                        </a:lnSpc>
                        <a:spcBef>
                          <a:spcPts val="0"/>
                        </a:spcBef>
                        <a:spcAft>
                          <a:spcPts val="0"/>
                        </a:spcAft>
                        <a:buNone/>
                      </a:pPr>
                      <a:endParaRPr lang="en-GB" sz="1200" b="0" i="0" u="none" strike="noStrike" noProof="0">
                        <a:solidFill>
                          <a:srgbClr val="000000"/>
                        </a:solidFill>
                        <a:latin typeface="Aptos Display"/>
                      </a:endParaRPr>
                    </a:p>
                    <a:p>
                      <a:pPr marL="0" marR="0" lvl="0" indent="0" algn="ctr">
                        <a:lnSpc>
                          <a:spcPct val="100000"/>
                        </a:lnSpc>
                        <a:spcBef>
                          <a:spcPts val="0"/>
                        </a:spcBef>
                        <a:spcAft>
                          <a:spcPts val="0"/>
                        </a:spcAft>
                        <a:buNone/>
                      </a:pPr>
                      <a:endParaRPr lang="en-GB" sz="1200" b="1" i="0" u="none" strike="noStrike" noProof="0">
                        <a:solidFill>
                          <a:srgbClr val="00B050"/>
                        </a:solidFill>
                        <a:latin typeface="Aptos Display"/>
                      </a:endParaRPr>
                    </a:p>
                    <a:p>
                      <a:pPr marL="0" marR="0" lvl="0" indent="0" algn="ctr">
                        <a:lnSpc>
                          <a:spcPct val="100000"/>
                        </a:lnSpc>
                        <a:spcBef>
                          <a:spcPts val="0"/>
                        </a:spcBef>
                        <a:spcAft>
                          <a:spcPts val="0"/>
                        </a:spcAft>
                        <a:buNone/>
                      </a:pPr>
                      <a:endParaRPr lang="en-GB" sz="1200" b="1" i="0" u="none" strike="noStrike" noProof="0">
                        <a:solidFill>
                          <a:srgbClr val="00B050"/>
                        </a:solidFill>
                        <a:latin typeface="Aptos Display"/>
                      </a:endParaRPr>
                    </a:p>
                    <a:p>
                      <a:pPr marL="0" marR="0" lvl="0" indent="0" algn="ctr">
                        <a:lnSpc>
                          <a:spcPct val="100000"/>
                        </a:lnSpc>
                        <a:spcBef>
                          <a:spcPts val="0"/>
                        </a:spcBef>
                        <a:spcAft>
                          <a:spcPts val="0"/>
                        </a:spcAft>
                        <a:buNone/>
                      </a:pPr>
                      <a:endParaRPr lang="en-GB" sz="1200" b="1" i="0" u="none" strike="noStrike" noProof="0">
                        <a:solidFill>
                          <a:srgbClr val="00B050"/>
                        </a:solidFill>
                        <a:latin typeface="Aptos Display"/>
                      </a:endParaRPr>
                    </a:p>
                    <a:p>
                      <a:pPr marL="0" marR="0" lvl="0" indent="0" algn="ctr">
                        <a:lnSpc>
                          <a:spcPct val="100000"/>
                        </a:lnSpc>
                        <a:spcBef>
                          <a:spcPts val="0"/>
                        </a:spcBef>
                        <a:spcAft>
                          <a:spcPts val="0"/>
                        </a:spcAft>
                        <a:buNone/>
                      </a:pPr>
                      <a:r>
                        <a:rPr lang="en-GB" sz="1200" b="1" i="0" u="none" strike="noStrike" noProof="0">
                          <a:solidFill>
                            <a:srgbClr val="00B050"/>
                          </a:solidFill>
                          <a:latin typeface="Aptos Display"/>
                        </a:rPr>
                        <a:t>Partner service </a:t>
                      </a:r>
                      <a:endParaRPr lang="en-GB"/>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7030A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chemeClr val="tx1"/>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00B05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00B05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00B05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00B05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B050"/>
                          </a:solidFill>
                          <a:effectLst/>
                          <a:uLnTx/>
                          <a:uFillTx/>
                          <a:latin typeface="Aptos Display" panose="020B0004020202020204" pitchFamily="34" charset="0"/>
                          <a:ea typeface="+mn-ea"/>
                          <a:cs typeface="+mn-cs"/>
                        </a:rPr>
                        <a:t>Partner service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rPr>
                        <a:t>11am - 12 pm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chemeClr val="accent4"/>
                          </a:solidFill>
                          <a:effectLst/>
                          <a:uLnTx/>
                          <a:uFillTx/>
                          <a:latin typeface="Aptos Display" panose="020B0004020202020204" pitchFamily="34" charset="0"/>
                          <a:ea typeface="+mn-ea"/>
                          <a:cs typeface="+mn-cs"/>
                        </a:rPr>
                        <a:t>Healthy Babies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chemeClr val="accent4"/>
                          </a:solidFill>
                          <a:effectLst/>
                          <a:uLnTx/>
                          <a:uFillTx/>
                          <a:latin typeface="Aptos Display" panose="020B0004020202020204" pitchFamily="34" charset="0"/>
                          <a:ea typeface="+mn-ea"/>
                          <a:cs typeface="+mn-cs"/>
                        </a:rPr>
                        <a:t>Stay and play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rPr>
                        <a:t>birth - 18 months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rPr>
                        <a:t>Drop in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rgbClr val="7030A0"/>
                        </a:solidFill>
                        <a:effectLst/>
                        <a:uLnTx/>
                        <a:uFillTx/>
                        <a:latin typeface="Aptos Display" panose="020B0004020202020204" pitchFamily="34" charset="0"/>
                        <a:ea typeface="+mn-ea"/>
                        <a:cs typeface="+mn-cs"/>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200" b="0" kern="1200" dirty="0">
                          <a:solidFill>
                            <a:schemeClr val="tx1"/>
                          </a:solidFill>
                          <a:latin typeface="Aptos Display" panose="020B0004020202020204" pitchFamily="34" charset="0"/>
                          <a:ea typeface="+mn-ea"/>
                          <a:cs typeface="+mn-cs"/>
                        </a:rPr>
                        <a:t>11am – 12.30pm </a:t>
                      </a:r>
                      <a:endParaRPr lang="en-GB" sz="1200" b="1" kern="1200" dirty="0">
                        <a:solidFill>
                          <a:srgbClr val="7030A0"/>
                        </a:solidFill>
                        <a:latin typeface="Aptos Display" panose="020B0004020202020204" pitchFamily="34" charset="0"/>
                        <a:ea typeface="+mn-ea"/>
                        <a:cs typeface="+mn-cs"/>
                      </a:endParaRPr>
                    </a:p>
                    <a:p>
                      <a:pPr algn="ctr"/>
                      <a:r>
                        <a:rPr lang="en-GB" sz="1200" b="1" kern="1200" dirty="0">
                          <a:solidFill>
                            <a:srgbClr val="7030A0"/>
                          </a:solidFill>
                          <a:latin typeface="Aptos Display" panose="020B0004020202020204" pitchFamily="34" charset="0"/>
                          <a:ea typeface="+mn-ea"/>
                          <a:cs typeface="+mn-cs"/>
                        </a:rPr>
                        <a:t>Together we Talk parent /carer feedback session – </a:t>
                      </a:r>
                      <a:r>
                        <a:rPr lang="en-GB" sz="1200" b="1" kern="1200" dirty="0">
                          <a:solidFill>
                            <a:schemeClr val="tx1"/>
                          </a:solidFill>
                          <a:latin typeface="Aptos Display" panose="020B0004020202020204" pitchFamily="34" charset="0"/>
                          <a:ea typeface="+mn-ea"/>
                          <a:cs typeface="+mn-cs"/>
                        </a:rPr>
                        <a:t>enjoy snacks and talk to us about what you would like to see at the centres whilst the children enjoy a play session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9.30 – 10.30am </a:t>
                      </a:r>
                      <a:endParaRPr kumimoji="0" lang="en-GB" sz="1200" b="1" i="0" u="none" strike="noStrike" kern="1200" cap="none" spc="0" normalizeH="0" baseline="0" noProof="0" dirty="0">
                        <a:ln>
                          <a:noFill/>
                        </a:ln>
                        <a:solidFill>
                          <a:srgbClr val="8064A2"/>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8064A2"/>
                          </a:solidFill>
                          <a:effectLst/>
                          <a:uLnTx/>
                          <a:uFillTx/>
                          <a:latin typeface="Aptos Display" panose="020B0004020202020204" pitchFamily="34" charset="0"/>
                          <a:ea typeface="+mn-ea"/>
                          <a:cs typeface="+mn-cs"/>
                        </a:rPr>
                        <a:t> Rising Stars Drop 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Has your child started school / nursery?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We are here to offer support and advice around transitions </a:t>
                      </a:r>
                      <a:endParaRPr kumimoji="0" lang="en-GB" sz="1800" b="0" i="0" u="none" strike="noStrike" kern="1200" cap="none" spc="0" normalizeH="0" baseline="0" noProof="0" dirty="0">
                        <a:ln>
                          <a:noFill/>
                        </a:ln>
                        <a:solidFill>
                          <a:prstClr val="black"/>
                        </a:solidFill>
                        <a:effectLst/>
                        <a:uLnTx/>
                        <a:uFillTx/>
                        <a:latin typeface="+mn-lt"/>
                        <a:ea typeface="+mn-ea"/>
                        <a:cs typeface="+mn-cs"/>
                      </a:endParaRPr>
                    </a:p>
                    <a:p>
                      <a:pPr algn="ctr"/>
                      <a:endParaRPr lang="en-GB" sz="1200" b="0" dirty="0">
                        <a:solidFill>
                          <a:schemeClr val="tx1"/>
                        </a:solidFill>
                        <a:highlight>
                          <a:srgbClr val="FFFF00"/>
                        </a:highlight>
                        <a:latin typeface="Aptos Display" panose="020B0004020202020204" pitchFamily="34" charset="0"/>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521460">
                <a:tc vMerge="1">
                  <a:txBody>
                    <a:bodyPr/>
                    <a:lstStyle/>
                    <a:p>
                      <a:endParaRPr lang="en-GB"/>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1:30 - 2:30pm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8064A2"/>
                          </a:solidFill>
                          <a:effectLst/>
                          <a:uLnTx/>
                          <a:uFillTx/>
                          <a:latin typeface="Aptos Display" panose="020B0004020202020204" pitchFamily="34" charset="0"/>
                          <a:ea typeface="+mn-ea"/>
                          <a:cs typeface="+mn-cs"/>
                        </a:rPr>
                        <a:t>PAFT toddler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rPr>
                        <a:t>12 months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GB"/>
                    </a:p>
                  </a:txBody>
                  <a:tcPr/>
                </a:tc>
                <a:tc>
                  <a:txBody>
                    <a:bodyPr/>
                    <a:lstStyle/>
                    <a:p>
                      <a:pPr marL="0" marR="0" lvl="0" indent="0" algn="ctr" rtl="0" eaLnBrk="1" fontAlgn="auto" latinLnBrk="0" hangingPunct="1">
                        <a:lnSpc>
                          <a:spcPct val="100000"/>
                        </a:lnSpc>
                        <a:spcBef>
                          <a:spcPts val="0"/>
                        </a:spcBef>
                        <a:spcAft>
                          <a:spcPts val="0"/>
                        </a:spcAft>
                        <a:buClrTx/>
                        <a:buSzTx/>
                        <a:buFontTx/>
                        <a:buNone/>
                      </a:pPr>
                      <a:r>
                        <a:rPr lang="en-GB" sz="1200" b="0" i="0" u="none" strike="noStrike" kern="1200" cap="none" spc="0" normalizeH="0" baseline="0" noProof="0" dirty="0">
                          <a:ln>
                            <a:noFill/>
                          </a:ln>
                          <a:solidFill>
                            <a:prstClr val="black"/>
                          </a:solidFill>
                          <a:effectLst/>
                          <a:uLnTx/>
                          <a:uFillTx/>
                          <a:latin typeface="Aptos Display"/>
                          <a:ea typeface="+mn-ea"/>
                          <a:cs typeface="+mn-cs"/>
                        </a:rPr>
                        <a:t>1:30 - 3 pm</a:t>
                      </a:r>
                      <a:r>
                        <a:rPr kumimoji="0" lang="en-GB" sz="1200" b="0" i="0" u="none" strike="noStrike" kern="1200" cap="none" spc="0" normalizeH="0" baseline="0" noProof="0" dirty="0">
                          <a:ln>
                            <a:noFill/>
                          </a:ln>
                          <a:solidFill>
                            <a:prstClr val="black"/>
                          </a:solidFill>
                          <a:effectLst/>
                          <a:uLnTx/>
                          <a:uFillTx/>
                          <a:latin typeface="Aptos Display"/>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chemeClr val="accent4"/>
                          </a:solidFill>
                          <a:effectLst/>
                          <a:uLnTx/>
                          <a:uFillTx/>
                          <a:latin typeface="Aptos Display" panose="020B0004020202020204" pitchFamily="34" charset="0"/>
                          <a:ea typeface="+mn-ea"/>
                          <a:cs typeface="+mn-cs"/>
                        </a:rPr>
                        <a:t>Sensory Play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Drop 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Birth - 5yrs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dirty="0"/>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200" b="1" kern="1200">
                        <a:solidFill>
                          <a:schemeClr val="tx1"/>
                        </a:solidFill>
                        <a:latin typeface="Aptos Display" panose="020B0004020202020204" pitchFamily="34" charset="0"/>
                        <a:ea typeface="+mn-ea"/>
                        <a:cs typeface="+mn-cs"/>
                      </a:endParaRPr>
                    </a:p>
                    <a:p>
                      <a:pPr algn="ctr"/>
                      <a:endParaRPr lang="en-GB" sz="1200" b="1" kern="1200">
                        <a:solidFill>
                          <a:schemeClr val="tx1"/>
                        </a:solidFill>
                        <a:latin typeface="Aptos Display" panose="020B0004020202020204" pitchFamily="34" charset="0"/>
                        <a:ea typeface="+mn-ea"/>
                        <a:cs typeface="+mn-cs"/>
                      </a:endParaRPr>
                    </a:p>
                    <a:p>
                      <a:pPr algn="ctr"/>
                      <a:r>
                        <a:rPr lang="en-GB" sz="1200" b="1" kern="1200">
                          <a:solidFill>
                            <a:srgbClr val="00B050"/>
                          </a:solidFill>
                          <a:latin typeface="Aptos Display" panose="020B0004020202020204" pitchFamily="34" charset="0"/>
                          <a:ea typeface="+mn-ea"/>
                          <a:cs typeface="+mn-cs"/>
                        </a:rPr>
                        <a:t>Portage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200" b="1" dirty="0">
                        <a:solidFill>
                          <a:srgbClr val="00B050"/>
                        </a:solidFill>
                        <a:latin typeface="Aptos Display" panose="020B0004020202020204" pitchFamily="34" charset="0"/>
                      </a:endParaRPr>
                    </a:p>
                    <a:p>
                      <a:pPr algn="ctr"/>
                      <a:r>
                        <a:rPr lang="en-GB" sz="1200" b="1" dirty="0">
                          <a:solidFill>
                            <a:srgbClr val="00B050"/>
                          </a:solidFill>
                          <a:latin typeface="Aptos Display" panose="020B0004020202020204" pitchFamily="34" charset="0"/>
                        </a:rPr>
                        <a:t>Blossom  baby massage </a:t>
                      </a:r>
                    </a:p>
                    <a:p>
                      <a:pPr algn="ctr"/>
                      <a:r>
                        <a:rPr lang="en-GB" sz="1200" b="1" dirty="0">
                          <a:solidFill>
                            <a:srgbClr val="00B050"/>
                          </a:solidFill>
                          <a:latin typeface="Aptos Display" panose="020B0004020202020204" pitchFamily="34" charset="0"/>
                        </a:rPr>
                        <a:t>Booking required </a:t>
                      </a:r>
                      <a:endParaRPr lang="en-GB" dirty="0"/>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29434870"/>
                  </a:ext>
                </a:extLst>
              </a:tr>
            </a:tbl>
          </a:graphicData>
        </a:graphic>
      </p:graphicFrame>
      <p:sp>
        <p:nvSpPr>
          <p:cNvPr id="4" name="TextBox 3">
            <a:extLst>
              <a:ext uri="{FF2B5EF4-FFF2-40B4-BE49-F238E27FC236}">
                <a16:creationId xmlns:a16="http://schemas.microsoft.com/office/drawing/2014/main" id="{6535FDAF-F22D-87B3-4317-7B65264406EE}"/>
              </a:ext>
            </a:extLst>
          </p:cNvPr>
          <p:cNvSpPr txBox="1"/>
          <p:nvPr/>
        </p:nvSpPr>
        <p:spPr>
          <a:xfrm>
            <a:off x="1696212" y="175750"/>
            <a:ext cx="5751576" cy="46166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8064A2"/>
                </a:solidFill>
                <a:effectLst/>
                <a:uLnTx/>
                <a:uFillTx/>
                <a:latin typeface="Calibri"/>
                <a:ea typeface="+mn-ea"/>
                <a:cs typeface="+mn-cs"/>
              </a:rPr>
              <a:t>Best Start In Life Family Hub Central  </a:t>
            </a:r>
          </a:p>
        </p:txBody>
      </p:sp>
    </p:spTree>
    <p:extLst>
      <p:ext uri="{BB962C8B-B14F-4D97-AF65-F5344CB8AC3E}">
        <p14:creationId xmlns:p14="http://schemas.microsoft.com/office/powerpoint/2010/main" val="21660659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AA463AD-800D-51BA-5E8C-20E078E9A8F2}"/>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29E8D11D-9CEA-4BE9-D7B0-D8C1CF3CB157}"/>
              </a:ext>
            </a:extLst>
          </p:cNvPr>
          <p:cNvGraphicFramePr>
            <a:graphicFrameLocks noGrp="1"/>
          </p:cNvGraphicFramePr>
          <p:nvPr>
            <p:extLst>
              <p:ext uri="{D42A27DB-BD31-4B8C-83A1-F6EECF244321}">
                <p14:modId xmlns:p14="http://schemas.microsoft.com/office/powerpoint/2010/main" val="1845348329"/>
              </p:ext>
            </p:extLst>
          </p:nvPr>
        </p:nvGraphicFramePr>
        <p:xfrm>
          <a:off x="171077" y="509653"/>
          <a:ext cx="8901084" cy="6537960"/>
        </p:xfrm>
        <a:graphic>
          <a:graphicData uri="http://schemas.openxmlformats.org/drawingml/2006/table">
            <a:tbl>
              <a:tblPr firstRow="1" bandRow="1">
                <a:tableStyleId>{5C22544A-7EE6-4342-B048-85BDC9FD1C3A}</a:tableStyleId>
              </a:tblPr>
              <a:tblGrid>
                <a:gridCol w="987564">
                  <a:extLst>
                    <a:ext uri="{9D8B030D-6E8A-4147-A177-3AD203B41FA5}">
                      <a16:colId xmlns:a16="http://schemas.microsoft.com/office/drawing/2014/main" val="20000"/>
                    </a:ext>
                  </a:extLst>
                </a:gridCol>
                <a:gridCol w="1547990">
                  <a:extLst>
                    <a:ext uri="{9D8B030D-6E8A-4147-A177-3AD203B41FA5}">
                      <a16:colId xmlns:a16="http://schemas.microsoft.com/office/drawing/2014/main" val="20001"/>
                    </a:ext>
                  </a:extLst>
                </a:gridCol>
                <a:gridCol w="1485242">
                  <a:extLst>
                    <a:ext uri="{9D8B030D-6E8A-4147-A177-3AD203B41FA5}">
                      <a16:colId xmlns:a16="http://schemas.microsoft.com/office/drawing/2014/main" val="20002"/>
                    </a:ext>
                  </a:extLst>
                </a:gridCol>
                <a:gridCol w="1517882">
                  <a:extLst>
                    <a:ext uri="{9D8B030D-6E8A-4147-A177-3AD203B41FA5}">
                      <a16:colId xmlns:a16="http://schemas.microsoft.com/office/drawing/2014/main" val="20003"/>
                    </a:ext>
                  </a:extLst>
                </a:gridCol>
                <a:gridCol w="1703388">
                  <a:extLst>
                    <a:ext uri="{9D8B030D-6E8A-4147-A177-3AD203B41FA5}">
                      <a16:colId xmlns:a16="http://schemas.microsoft.com/office/drawing/2014/main" val="20004"/>
                    </a:ext>
                  </a:extLst>
                </a:gridCol>
                <a:gridCol w="1659018">
                  <a:extLst>
                    <a:ext uri="{9D8B030D-6E8A-4147-A177-3AD203B41FA5}">
                      <a16:colId xmlns:a16="http://schemas.microsoft.com/office/drawing/2014/main" val="20005"/>
                    </a:ext>
                  </a:extLst>
                </a:gridCol>
              </a:tblGrid>
              <a:tr h="281643">
                <a:tc>
                  <a:txBody>
                    <a:bodyPr/>
                    <a:lstStyle/>
                    <a:p>
                      <a:pPr algn="ctr"/>
                      <a:r>
                        <a:rPr lang="en-GB" sz="1200">
                          <a:solidFill>
                            <a:schemeClr val="tx1"/>
                          </a:solidFill>
                          <a:latin typeface="Aptos Display" panose="020B0004020202020204" pitchFamily="34" charset="0"/>
                        </a:rPr>
                        <a:t>Venues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Monday 21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Tuesday 22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Wednesday 23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Thursday 24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2026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r>
                        <a:rPr lang="en-GB" sz="1200" b="1">
                          <a:solidFill>
                            <a:schemeClr val="tx1"/>
                          </a:solidFill>
                          <a:latin typeface="Aptos Display" panose="020B0004020202020204" pitchFamily="34" charset="0"/>
                        </a:rPr>
                        <a:t>Friday 25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0"/>
                  </a:ext>
                </a:extLst>
              </a:tr>
              <a:tr h="653903">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accent4"/>
                          </a:solidFill>
                          <a:effectLst/>
                          <a:uLnTx/>
                          <a:uFillTx/>
                          <a:latin typeface="Aptos Display"/>
                          <a:ea typeface="+mn-ea"/>
                          <a:cs typeface="Aharoni"/>
                        </a:rPr>
                        <a:t>Best Start in Life Family Hub Cedars </a:t>
                      </a:r>
                      <a:r>
                        <a:rPr kumimoji="0" lang="en-GB" sz="1200" b="1" i="0" u="none" strike="noStrike" kern="1200" cap="none" spc="0" normalizeH="0" baseline="0" noProof="0">
                          <a:ln>
                            <a:noFill/>
                          </a:ln>
                          <a:solidFill>
                            <a:prstClr val="black"/>
                          </a:solidFill>
                          <a:effectLst/>
                          <a:uLnTx/>
                          <a:uFillTx/>
                          <a:latin typeface="Aptos Display"/>
                          <a:ea typeface="+mn-ea"/>
                          <a:cs typeface="Aharoni"/>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Whittlesea Road, Harrow, HA3 6LS.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020 8736 6222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  – 3.30pm </a:t>
                      </a:r>
                      <a:endParaRPr kumimoji="0" lang="en-GB" sz="1200" b="1" i="0" u="none" strike="noStrike" kern="1200" cap="none" spc="0" normalizeH="0" baseline="0" noProof="0" dirty="0">
                        <a:ln>
                          <a:noFill/>
                        </a:ln>
                        <a:solidFill>
                          <a:srgbClr val="7030A0"/>
                        </a:solidFill>
                        <a:effectLst/>
                        <a:uLnTx/>
                        <a:uFillTx/>
                        <a:latin typeface="Aptos Display" panose="020B0004020202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8064A2"/>
                          </a:solidFill>
                          <a:effectLst/>
                          <a:uLnTx/>
                          <a:uFillTx/>
                          <a:latin typeface="Aptos Display" panose="020B0004020202020204" pitchFamily="34" charset="0"/>
                          <a:ea typeface="+mn-ea"/>
                          <a:cs typeface="+mn-cs"/>
                        </a:rPr>
                        <a:t>2-year checks </a:t>
                      </a:r>
                      <a:r>
                        <a:rPr kumimoji="0" lang="en-GB" sz="1200" b="1"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 </a:t>
                      </a:r>
                      <a:r>
                        <a:rPr kumimoji="0" lang="en-GB" sz="1200" b="1" i="0" u="none" strike="noStrike" kern="1200" cap="none" spc="0" normalizeH="0" baseline="0" noProof="0" dirty="0">
                          <a:ln>
                            <a:noFill/>
                          </a:ln>
                          <a:solidFill>
                            <a:srgbClr val="7030A0"/>
                          </a:solidFill>
                          <a:effectLst/>
                          <a:uLnTx/>
                          <a:uFillTx/>
                          <a:latin typeface="Aptos Display" panose="020B0004020202020204" pitchFamily="34" charset="0"/>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Bookable Service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B050"/>
                          </a:solidFill>
                          <a:effectLst/>
                          <a:uLnTx/>
                          <a:uFillTx/>
                          <a:latin typeface="Aptos Display" panose="020B0004020202020204" pitchFamily="34" charset="0"/>
                          <a:ea typeface="+mn-ea"/>
                          <a:cs typeface="+mn-cs"/>
                        </a:rPr>
                        <a:t>Infant feeding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B050"/>
                          </a:solidFill>
                          <a:effectLst/>
                          <a:uLnTx/>
                          <a:uFillTx/>
                          <a:latin typeface="Aptos Display" panose="020B0004020202020204" pitchFamily="34" charset="0"/>
                          <a:ea typeface="+mn-ea"/>
                          <a:cs typeface="+mn-cs"/>
                        </a:rPr>
                        <a:t>Call for more information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00B050"/>
                        </a:solidFill>
                        <a:effectLst/>
                        <a:uLnTx/>
                        <a:uFillTx/>
                        <a:latin typeface="Aptos Display"/>
                        <a:ea typeface="+mn-ea"/>
                        <a:cs typeface="+mn-cs"/>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10 – 11am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8064A2"/>
                          </a:solidFill>
                          <a:effectLst/>
                          <a:uLnTx/>
                          <a:uFillTx/>
                          <a:latin typeface="Aptos Display" panose="020B0004020202020204" pitchFamily="34" charset="0"/>
                          <a:ea typeface="+mn-ea"/>
                          <a:cs typeface="+mn-cs"/>
                        </a:rPr>
                        <a:t>TALK &amp; Play Group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Speech, language &amp; communication group – drop in </a:t>
                      </a:r>
                      <a:r>
                        <a:rPr kumimoji="0" lang="en-GB" sz="1200" b="1" i="0" u="none" strike="noStrike" kern="1200" cap="none" spc="0" normalizeH="0" baseline="0" noProof="0" dirty="0">
                          <a:ln>
                            <a:noFill/>
                          </a:ln>
                          <a:solidFill>
                            <a:schemeClr val="accent4"/>
                          </a:solidFill>
                          <a:effectLst/>
                          <a:uLnTx/>
                          <a:uFillTx/>
                          <a:latin typeface="Aptos Display" panose="020B0004020202020204" pitchFamily="34"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rPr>
                        <a:t>18 months +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endParaRPr lang="en-GB" sz="1200" b="1">
                        <a:solidFill>
                          <a:srgbClr val="7030A0"/>
                        </a:solidFill>
                        <a:latin typeface="Aptos Display" panose="020B0004020202020204" pitchFamily="34" charset="0"/>
                      </a:endParaRPr>
                    </a:p>
                    <a:p>
                      <a:pPr algn="ctr"/>
                      <a:r>
                        <a:rPr lang="en-GB" sz="1200" b="1">
                          <a:solidFill>
                            <a:srgbClr val="00B050"/>
                          </a:solidFill>
                          <a:latin typeface="Aptos Display" panose="020B0004020202020204" pitchFamily="34" charset="0"/>
                        </a:rPr>
                        <a:t>Partner services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554480">
                <a:tc vMerge="1">
                  <a:txBody>
                    <a:bodyPr/>
                    <a:lstStyle/>
                    <a:p>
                      <a:endParaRPr lang="en-GB"/>
                    </a:p>
                  </a:txBody>
                  <a:tcPr/>
                </a:tc>
                <a:tc vMerge="1">
                  <a:txBody>
                    <a:bodyPr/>
                    <a:lstStyle/>
                    <a:p>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 – 3pm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8064A2"/>
                          </a:solidFill>
                          <a:effectLst/>
                          <a:uLnTx/>
                          <a:uFillTx/>
                          <a:latin typeface="Aptos Display" panose="020B0004020202020204" pitchFamily="34" charset="0"/>
                          <a:ea typeface="+mn-ea"/>
                          <a:cs typeface="+mn-cs"/>
                        </a:rPr>
                        <a:t>Rising Stars SEND Support – Transitions to school / nursery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8064A2"/>
                          </a:solidFill>
                          <a:effectLst/>
                          <a:uLnTx/>
                          <a:uFillTx/>
                          <a:latin typeface="Aptos Display" panose="020B0004020202020204" pitchFamily="34" charset="0"/>
                          <a:ea typeface="+mn-ea"/>
                          <a:cs typeface="+mn-cs"/>
                        </a:rPr>
                        <a:t>with Sensory Room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Drop in </a:t>
                      </a:r>
                      <a:endParaRPr dirty="0"/>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chemeClr val="accent4"/>
                          </a:solidFill>
                          <a:effectLst/>
                          <a:uLnTx/>
                          <a:uFillTx/>
                          <a:latin typeface="Aptos Display" panose="020B0004020202020204" pitchFamily="34" charset="0"/>
                          <a:ea typeface="+mn-ea"/>
                          <a:cs typeface="+mn-cs"/>
                        </a:rPr>
                        <a:t>PM – Weaning Party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rPr>
                        <a:t>Starting solids why not attend the weaning party for practical advice and the chance to try out real foods </a:t>
                      </a:r>
                      <a:r>
                        <a:rPr kumimoji="0" lang="en-GB" sz="1200" b="1" i="0" u="none" strike="noStrike" kern="1200" cap="none" spc="0" normalizeH="0" baseline="0" noProof="0" dirty="0">
                          <a:ln>
                            <a:noFill/>
                          </a:ln>
                          <a:solidFill>
                            <a:schemeClr val="accent4"/>
                          </a:solidFill>
                          <a:effectLst/>
                          <a:uLnTx/>
                          <a:uFillTx/>
                          <a:latin typeface="Aptos Display" panose="020B0004020202020204" pitchFamily="34"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rPr>
                        <a:t>Call to book </a:t>
                      </a:r>
                      <a:endParaRPr kumimoji="0" lang="en-GB" sz="1200" b="1"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1.30 – 3pm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8064A2"/>
                          </a:solidFill>
                          <a:effectLst/>
                          <a:uLnTx/>
                          <a:uFillTx/>
                          <a:latin typeface="Aptos Display"/>
                          <a:ea typeface="+mn-ea"/>
                          <a:cs typeface="+mn-cs"/>
                        </a:rPr>
                        <a:t>Learning Through </a:t>
                      </a:r>
                      <a:r>
                        <a:rPr kumimoji="0" lang="en-GB" sz="1200" b="1" i="0" u="none" strike="noStrike" kern="1200" cap="none" spc="0" normalizeH="0" baseline="0" noProof="0" dirty="0">
                          <a:ln>
                            <a:noFill/>
                          </a:ln>
                          <a:solidFill>
                            <a:schemeClr val="accent4"/>
                          </a:solidFill>
                          <a:effectLst/>
                          <a:uLnTx/>
                          <a:uFillTx/>
                          <a:latin typeface="Aptos Display"/>
                          <a:ea typeface="+mn-ea"/>
                          <a:cs typeface="+mn-cs"/>
                        </a:rPr>
                        <a:t>Play</a:t>
                      </a:r>
                      <a:r>
                        <a:rPr kumimoji="0" lang="en-GB" sz="1200" b="0" i="0" u="none" strike="noStrike" kern="1200" cap="none" spc="0" normalizeH="0" baseline="0" noProof="0" dirty="0">
                          <a:ln>
                            <a:noFill/>
                          </a:ln>
                          <a:solidFill>
                            <a:prstClr val="black"/>
                          </a:solidFill>
                          <a:effectLst/>
                          <a:uLnTx/>
                          <a:uFillTx/>
                          <a:latin typeface="Aptos Display"/>
                          <a:ea typeface="+mn-ea"/>
                          <a:cs typeface="+mn-cs"/>
                        </a:rPr>
                        <a:t> Rising Stars 18 months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Drop in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dirty="0"/>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GB"/>
                    </a:p>
                  </a:txBody>
                  <a:tcPr/>
                </a:tc>
                <a:extLst>
                  <a:ext uri="{0D108BD9-81ED-4DB2-BD59-A6C34878D82A}">
                    <a16:rowId xmlns:a16="http://schemas.microsoft.com/office/drawing/2014/main" val="2712340202"/>
                  </a:ext>
                </a:extLst>
              </a:tr>
              <a:tr h="868680">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accent4"/>
                          </a:solidFill>
                          <a:effectLst/>
                          <a:uLnTx/>
                          <a:uFillTx/>
                          <a:latin typeface="Aptos Display" panose="020B0004020202020204" pitchFamily="34" charset="0"/>
                          <a:ea typeface="+mn-ea"/>
                          <a:cs typeface="Aharoni"/>
                        </a:rPr>
                        <a:t>The Pinner Centre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Chapel Lane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Car Park, Pinner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HA5 1AA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020 8424 1460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10 – 11am</a:t>
                      </a:r>
                      <a:endParaRPr kumimoji="0" lang="en-GB" sz="1200" b="1"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8064A2"/>
                          </a:solidFill>
                          <a:effectLst/>
                          <a:uLnTx/>
                          <a:uFillTx/>
                          <a:latin typeface="Aptos Display" panose="020B0004020202020204" pitchFamily="34" charset="0"/>
                          <a:ea typeface="+mn-ea"/>
                          <a:cs typeface="+mn-cs"/>
                        </a:rPr>
                        <a:t>PAFT Baby &amp; Toddler Group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Birth + 12 months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Drop in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rgbClr val="7030A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200" b="0" dirty="0">
                          <a:solidFill>
                            <a:schemeClr val="tx1"/>
                          </a:solidFill>
                          <a:latin typeface="Aptos Display" panose="020B0004020202020204" pitchFamily="34" charset="0"/>
                        </a:rPr>
                        <a:t>10 – 11am </a:t>
                      </a:r>
                    </a:p>
                    <a:p>
                      <a:pPr algn="ctr"/>
                      <a:r>
                        <a:rPr lang="en-GB" sz="1200" b="1" dirty="0">
                          <a:solidFill>
                            <a:srgbClr val="7030A0"/>
                          </a:solidFill>
                          <a:latin typeface="Aptos Display" panose="020B0004020202020204" pitchFamily="34" charset="0"/>
                        </a:rPr>
                        <a:t>TALK &amp; Play Group </a:t>
                      </a:r>
                    </a:p>
                    <a:p>
                      <a:pPr algn="ctr"/>
                      <a:r>
                        <a:rPr lang="en-GB" sz="1200" b="0" dirty="0">
                          <a:solidFill>
                            <a:srgbClr val="7030A0"/>
                          </a:solidFill>
                          <a:latin typeface="Aptos Display" panose="020B0004020202020204" pitchFamily="34" charset="0"/>
                        </a:rPr>
                        <a:t>Drop in </a:t>
                      </a:r>
                    </a:p>
                    <a:p>
                      <a:pPr algn="ctr"/>
                      <a:r>
                        <a:rPr lang="en-GB" sz="1200" b="0" dirty="0">
                          <a:solidFill>
                            <a:schemeClr val="tx1"/>
                          </a:solidFill>
                          <a:latin typeface="Aptos Display" panose="020B0004020202020204" pitchFamily="34" charset="0"/>
                        </a:rPr>
                        <a:t>18 months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r>
                        <a:rPr lang="en-GB" sz="1200" b="0" dirty="0">
                          <a:latin typeface="Aptos Display" panose="020B0004020202020204" pitchFamily="34" charset="0"/>
                        </a:rPr>
                        <a:t>10 – 11am </a:t>
                      </a:r>
                    </a:p>
                    <a:p>
                      <a:pPr algn="ctr"/>
                      <a:r>
                        <a:rPr lang="en-GB" sz="1200" b="1" dirty="0">
                          <a:solidFill>
                            <a:schemeClr val="accent4"/>
                          </a:solidFill>
                          <a:latin typeface="Aptos Display" panose="020B0004020202020204" pitchFamily="34" charset="0"/>
                        </a:rPr>
                        <a:t>Movers and Shakers </a:t>
                      </a:r>
                    </a:p>
                    <a:p>
                      <a:pPr algn="ctr"/>
                      <a:r>
                        <a:rPr lang="en-GB" sz="1200" b="0" dirty="0">
                          <a:latin typeface="Aptos Display" panose="020B0004020202020204" pitchFamily="34" charset="0"/>
                        </a:rPr>
                        <a:t>Music and movement session </a:t>
                      </a:r>
                      <a:endParaRPr lang="en-GB" sz="1200" b="1" dirty="0">
                        <a:solidFill>
                          <a:schemeClr val="accent4"/>
                        </a:solidFill>
                        <a:latin typeface="Aptos Display" panose="020B0004020202020204" pitchFamily="34" charset="0"/>
                      </a:endParaRPr>
                    </a:p>
                    <a:p>
                      <a:pPr algn="ctr"/>
                      <a:r>
                        <a:rPr lang="en-GB" sz="1200" b="0" dirty="0">
                          <a:solidFill>
                            <a:schemeClr val="tx1"/>
                          </a:solidFill>
                          <a:latin typeface="Aptos Display" panose="020B0004020202020204" pitchFamily="34" charset="0"/>
                        </a:rPr>
                        <a:t>Drop in </a:t>
                      </a:r>
                    </a:p>
                    <a:p>
                      <a:pPr algn="ctr"/>
                      <a:r>
                        <a:rPr lang="en-GB" sz="1200" b="0" dirty="0">
                          <a:solidFill>
                            <a:schemeClr val="tx1"/>
                          </a:solidFill>
                          <a:latin typeface="Aptos Display" panose="020B0004020202020204" pitchFamily="34" charset="0"/>
                        </a:rPr>
                        <a:t>birth-  5yrs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10 – 11.30am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chemeClr val="accent4"/>
                          </a:solidFill>
                          <a:effectLst/>
                          <a:uLnTx/>
                          <a:uFillTx/>
                          <a:latin typeface="Aptos Display" panose="020B0004020202020204" pitchFamily="34" charset="0"/>
                          <a:ea typeface="+mn-ea"/>
                          <a:cs typeface="+mn-cs"/>
                        </a:rPr>
                        <a:t>Baby PAFT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rPr>
                        <a:t>Drop 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rPr>
                        <a:t>Birth – crawlers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1">
                        <a:solidFill>
                          <a:srgbClr val="00B050"/>
                        </a:solidFill>
                        <a:latin typeface="Aptos Display"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1">
                        <a:solidFill>
                          <a:srgbClr val="00B050"/>
                        </a:solidFill>
                        <a:latin typeface="Aptos Display"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1">
                        <a:solidFill>
                          <a:srgbClr val="00B050"/>
                        </a:solidFill>
                        <a:latin typeface="Aptos Display"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a:solidFill>
                            <a:srgbClr val="00B050"/>
                          </a:solidFill>
                          <a:latin typeface="Aptos Display" panose="020B0004020202020204" pitchFamily="34" charset="0"/>
                        </a:rPr>
                        <a:t>Partner services </a:t>
                      </a:r>
                    </a:p>
                    <a:p>
                      <a:pPr algn="ctr"/>
                      <a:endParaRPr lang="en-GB" sz="1200" b="1">
                        <a:solidFill>
                          <a:srgbClr val="7030A0"/>
                        </a:solidFill>
                        <a:latin typeface="Aptos Display" panose="020B00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795742">
                <a:tc vMerge="1">
                  <a:txBody>
                    <a:bodyPr/>
                    <a:lstStyle/>
                    <a:p>
                      <a:endParaRPr lang="en-GB"/>
                    </a:p>
                  </a:txBody>
                  <a:tcPr/>
                </a:tc>
                <a:tc vMerge="1">
                  <a:txBody>
                    <a:bodyPr/>
                    <a:lstStyle/>
                    <a:p>
                      <a:endParaRPr lang="en-GB"/>
                    </a:p>
                  </a:txBody>
                  <a:tcPr/>
                </a:tc>
                <a:tc>
                  <a:txBody>
                    <a:bodyPr/>
                    <a:lstStyle/>
                    <a:p>
                      <a:pPr lvl="0" algn="ctr">
                        <a:buNone/>
                      </a:pPr>
                      <a:endParaRPr lang="en-GB" sz="1200" b="1" i="0" u="none" strike="noStrike" noProof="0" dirty="0">
                        <a:solidFill>
                          <a:srgbClr val="00B050"/>
                        </a:solidFill>
                        <a:highlight>
                          <a:srgbClr val="FFFFFF"/>
                        </a:highlight>
                        <a:latin typeface="Aptos Display"/>
                      </a:endParaRPr>
                    </a:p>
                    <a:p>
                      <a:pPr lvl="0" algn="ctr">
                        <a:buNone/>
                      </a:pPr>
                      <a:r>
                        <a:rPr lang="en-GB" sz="1200" b="1" i="0" u="none" strike="noStrike" noProof="0" dirty="0">
                          <a:solidFill>
                            <a:srgbClr val="00B050"/>
                          </a:solidFill>
                          <a:highlight>
                            <a:srgbClr val="FFFFFF"/>
                          </a:highlight>
                          <a:latin typeface="Aptos Display"/>
                        </a:rPr>
                        <a:t>Partner service </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GB"/>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 – 2.30pm  </a:t>
                      </a:r>
                      <a:endParaRPr kumimoji="0" lang="en-GB" sz="1200" b="1"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8064A2"/>
                          </a:solidFill>
                          <a:effectLst/>
                          <a:uLnTx/>
                          <a:uFillTx/>
                          <a:latin typeface="Aptos Display" panose="020B0004020202020204" pitchFamily="34" charset="0"/>
                          <a:ea typeface="+mn-ea"/>
                          <a:cs typeface="+mn-cs"/>
                        </a:rPr>
                        <a:t>Toddler PAFT – Story time theme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12 months+ Drop in </a:t>
                      </a:r>
                      <a:endParaRPr kumimoji="0" lang="en-GB" sz="1200" b="1" i="0" u="none" strike="noStrike" kern="1200" cap="none" spc="0" normalizeH="0" baseline="0" noProof="0" dirty="0">
                        <a:ln>
                          <a:noFill/>
                        </a:ln>
                        <a:solidFill>
                          <a:srgbClr val="8064A2"/>
                        </a:solidFill>
                        <a:effectLst/>
                        <a:uLnTx/>
                        <a:uFillTx/>
                        <a:latin typeface="Aptos Display" panose="020B0004020202020204" pitchFamily="34"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GB"/>
                    </a:p>
                  </a:txBody>
                  <a:tcPr/>
                </a:tc>
                <a:extLst>
                  <a:ext uri="{0D108BD9-81ED-4DB2-BD59-A6C34878D82A}">
                    <a16:rowId xmlns:a16="http://schemas.microsoft.com/office/drawing/2014/main" val="2113273758"/>
                  </a:ext>
                </a:extLst>
              </a:tr>
              <a:tr h="663047">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8064A2"/>
                          </a:solidFill>
                          <a:effectLst/>
                          <a:uLnTx/>
                          <a:uFillTx/>
                          <a:latin typeface="Aptos Display"/>
                          <a:ea typeface="+mn-ea"/>
                          <a:cs typeface="Aharoni"/>
                        </a:rPr>
                        <a:t>Gange </a:t>
                      </a:r>
                      <a:r>
                        <a:rPr kumimoji="0" lang="en-GB" sz="1200" b="0" i="0" u="none" strike="noStrike" kern="1200" cap="none" spc="0" normalizeH="0" baseline="0" noProof="0">
                          <a:ln>
                            <a:noFill/>
                          </a:ln>
                          <a:solidFill>
                            <a:prstClr val="black"/>
                          </a:solidFill>
                          <a:effectLst/>
                          <a:uLnTx/>
                          <a:uFillTx/>
                          <a:latin typeface="Aptos Display"/>
                          <a:ea typeface="+mn-ea"/>
                          <a:cs typeface="Aharoni"/>
                        </a:rPr>
                        <a:t> </a:t>
                      </a:r>
                      <a:endParaRPr kumimoji="0" lang="en-GB" sz="1200" b="0" i="0" u="none" strike="noStrike" kern="1200" cap="none" spc="0" normalizeH="0" baseline="0" noProof="0">
                        <a:ln>
                          <a:noFill/>
                        </a:ln>
                        <a:solidFill>
                          <a:prstClr val="black"/>
                        </a:solidFill>
                        <a:effectLst/>
                        <a:uLnTx/>
                        <a:uFillTx/>
                        <a:latin typeface="Aptos Display"/>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68 Canning Road, Wealdstone,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HA3 7SN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020 8427 0134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r>
                        <a:rPr lang="en-GB" sz="1200" b="0" dirty="0">
                          <a:latin typeface="Aptos Display" panose="020B0004020202020204" pitchFamily="34" charset="0"/>
                        </a:rPr>
                        <a:t>1 – 2.30pm</a:t>
                      </a:r>
                    </a:p>
                    <a:p>
                      <a:pPr algn="ctr"/>
                      <a:r>
                        <a:rPr lang="en-GB" sz="1200" b="1" dirty="0">
                          <a:solidFill>
                            <a:schemeClr val="accent4"/>
                          </a:solidFill>
                          <a:latin typeface="Aptos Display" panose="020B0004020202020204" pitchFamily="34" charset="0"/>
                        </a:rPr>
                        <a:t>Learning Through Play </a:t>
                      </a:r>
                    </a:p>
                    <a:p>
                      <a:pPr algn="ctr"/>
                      <a:r>
                        <a:rPr lang="en-GB" sz="1200" b="1" dirty="0">
                          <a:solidFill>
                            <a:schemeClr val="accent4"/>
                          </a:solidFill>
                          <a:latin typeface="Aptos Display" panose="020B0004020202020204" pitchFamily="34" charset="0"/>
                        </a:rPr>
                        <a:t>Rising Stars </a:t>
                      </a:r>
                    </a:p>
                    <a:p>
                      <a:pPr algn="ctr"/>
                      <a:r>
                        <a:rPr lang="en-GB" sz="1200" b="0" dirty="0">
                          <a:latin typeface="Aptos Display" panose="020B0004020202020204" pitchFamily="34" charset="0"/>
                        </a:rPr>
                        <a:t>Drop in </a:t>
                      </a:r>
                    </a:p>
                    <a:p>
                      <a:pPr algn="ctr"/>
                      <a:r>
                        <a:rPr lang="en-GB" sz="1200" b="0" dirty="0">
                          <a:latin typeface="Aptos Display" panose="020B0004020202020204" pitchFamily="34" charset="0"/>
                        </a:rPr>
                        <a:t>18 months  + </a:t>
                      </a:r>
                    </a:p>
                    <a:p>
                      <a:pPr algn="ctr"/>
                      <a:endParaRPr lang="en-GB" sz="1200" b="1" dirty="0">
                        <a:solidFill>
                          <a:schemeClr val="accent4"/>
                        </a:solidFill>
                        <a:latin typeface="Aptos Display" panose="020B0004020202020204" pitchFamily="34" charset="0"/>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10 – 11.30am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8064A2"/>
                          </a:solidFill>
                          <a:effectLst/>
                          <a:uLnTx/>
                          <a:uFillTx/>
                          <a:latin typeface="Aptos Display" panose="020B0004020202020204" pitchFamily="34" charset="0"/>
                          <a:ea typeface="+mn-ea"/>
                          <a:cs typeface="+mn-cs"/>
                        </a:rPr>
                        <a:t>Stories &amp; Rhymes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Drop 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Birth – 5 yrs</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endParaRPr lang="en-GB" sz="1200" b="1">
                        <a:solidFill>
                          <a:srgbClr val="7030A0"/>
                        </a:solidFill>
                        <a:latin typeface="Aptos Display" panose="020B0004020202020204" pitchFamily="34" charset="0"/>
                      </a:endParaRPr>
                    </a:p>
                    <a:p>
                      <a:pPr algn="ctr"/>
                      <a:endParaRPr lang="en-GB" sz="1200" b="0">
                        <a:solidFill>
                          <a:schemeClr val="tx1"/>
                        </a:solidFill>
                        <a:latin typeface="Aptos Display" panose="020B0004020202020204" pitchFamily="34" charset="0"/>
                      </a:endParaRPr>
                    </a:p>
                    <a:p>
                      <a:pPr algn="ctr"/>
                      <a:endParaRPr lang="en-GB" sz="1200" b="0">
                        <a:solidFill>
                          <a:schemeClr val="tx1"/>
                        </a:solidFill>
                        <a:latin typeface="Aptos Display" panose="020B0004020202020204" pitchFamily="34" charset="0"/>
                      </a:endParaRPr>
                    </a:p>
                    <a:p>
                      <a:pPr algn="ctr"/>
                      <a:r>
                        <a:rPr lang="en-GB" sz="1200" b="1">
                          <a:solidFill>
                            <a:srgbClr val="00B050"/>
                          </a:solidFill>
                          <a:latin typeface="Aptos Display" panose="020B0004020202020204" pitchFamily="34" charset="0"/>
                        </a:rPr>
                        <a:t>Health ASQ’s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endParaRPr lang="en-GB" sz="1200" b="0">
                        <a:solidFill>
                          <a:schemeClr val="tx1"/>
                        </a:solidFill>
                        <a:latin typeface="Aptos Display" panose="020B0004020202020204" pitchFamily="34" charset="0"/>
                      </a:endParaRPr>
                    </a:p>
                    <a:p>
                      <a:pPr algn="ctr"/>
                      <a:endParaRPr lang="en-GB" sz="1200" b="0">
                        <a:solidFill>
                          <a:schemeClr val="tx1"/>
                        </a:solidFill>
                        <a:latin typeface="Aptos Display" panose="020B0004020202020204" pitchFamily="34" charset="0"/>
                      </a:endParaRPr>
                    </a:p>
                    <a:p>
                      <a:pPr algn="ctr"/>
                      <a:endParaRPr lang="en-GB" sz="1200" b="0">
                        <a:solidFill>
                          <a:schemeClr val="tx1"/>
                        </a:solidFill>
                        <a:latin typeface="Aptos Display" panose="020B0004020202020204" pitchFamily="34" charset="0"/>
                      </a:endParaRPr>
                    </a:p>
                    <a:p>
                      <a:pPr algn="ctr"/>
                      <a:r>
                        <a:rPr lang="en-GB" sz="1200" b="0">
                          <a:solidFill>
                            <a:schemeClr val="tx1"/>
                          </a:solidFill>
                          <a:latin typeface="Aptos Display" panose="020B0004020202020204" pitchFamily="34" charset="0"/>
                        </a:rPr>
                        <a:t>9:30 - 11:30am</a:t>
                      </a:r>
                    </a:p>
                    <a:p>
                      <a:pPr algn="ctr"/>
                      <a:r>
                        <a:rPr lang="en-GB" sz="1200" b="1">
                          <a:solidFill>
                            <a:srgbClr val="00B050"/>
                          </a:solidFill>
                          <a:latin typeface="Aptos Display" panose="020B0004020202020204" pitchFamily="34" charset="0"/>
                        </a:rPr>
                        <a:t>Childminders group </a:t>
                      </a:r>
                    </a:p>
                    <a:p>
                      <a:pPr algn="ctr"/>
                      <a:endParaRPr lang="en-GB" sz="1200" b="1">
                        <a:solidFill>
                          <a:srgbClr val="7030A0"/>
                        </a:solidFill>
                        <a:latin typeface="Aptos Display" panose="020B0004020202020204" pitchFamily="34" charset="0"/>
                      </a:endParaRPr>
                    </a:p>
                    <a:p>
                      <a:pPr algn="ctr"/>
                      <a:endParaRPr lang="en-GB" sz="1200" b="1">
                        <a:solidFill>
                          <a:srgbClr val="7030A0"/>
                        </a:solidFill>
                        <a:latin typeface="Aptos Display" panose="020B0004020202020204" pitchFamily="34" charset="0"/>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r>
                        <a:rPr lang="en-GB" sz="1200" b="0" dirty="0">
                          <a:solidFill>
                            <a:schemeClr val="tx1"/>
                          </a:solidFill>
                          <a:latin typeface="Aptos Display" panose="020B0004020202020204" pitchFamily="34" charset="0"/>
                        </a:rPr>
                        <a:t>10 – 11am </a:t>
                      </a:r>
                    </a:p>
                    <a:p>
                      <a:pPr algn="ctr"/>
                      <a:r>
                        <a:rPr lang="en-GB" sz="1200" b="1" dirty="0">
                          <a:solidFill>
                            <a:schemeClr val="accent4"/>
                          </a:solidFill>
                          <a:latin typeface="Aptos Display" panose="020B0004020202020204" pitchFamily="34" charset="0"/>
                        </a:rPr>
                        <a:t>Talk and Play </a:t>
                      </a:r>
                    </a:p>
                    <a:p>
                      <a:pPr algn="ctr"/>
                      <a:r>
                        <a:rPr lang="en-GB" sz="1200" b="0" dirty="0">
                          <a:solidFill>
                            <a:schemeClr val="tx1"/>
                          </a:solidFill>
                          <a:latin typeface="Aptos Display" panose="020B0004020202020204" pitchFamily="34" charset="0"/>
                        </a:rPr>
                        <a:t>18 months +</a:t>
                      </a:r>
                    </a:p>
                    <a:p>
                      <a:pPr algn="ctr"/>
                      <a:r>
                        <a:rPr lang="en-GB" sz="1200" b="0" dirty="0">
                          <a:solidFill>
                            <a:schemeClr val="tx1"/>
                          </a:solidFill>
                          <a:latin typeface="Aptos Display" panose="020B0004020202020204" pitchFamily="34" charset="0"/>
                        </a:rPr>
                        <a:t>Drop in </a:t>
                      </a:r>
                    </a:p>
                    <a:p>
                      <a:pPr algn="ctr"/>
                      <a:endParaRPr lang="en-GB" sz="1200" b="1" dirty="0">
                        <a:solidFill>
                          <a:schemeClr val="accent4"/>
                        </a:solidFill>
                        <a:latin typeface="Aptos Display" panose="020B0004020202020204" pitchFamily="34" charset="0"/>
                      </a:endParaRPr>
                    </a:p>
                    <a:p>
                      <a:pPr algn="ctr"/>
                      <a:endParaRPr lang="en-GB" sz="1200" b="0" dirty="0">
                        <a:solidFill>
                          <a:schemeClr val="tx1"/>
                        </a:solidFill>
                        <a:latin typeface="Aptos Display" panose="020B0004020202020204" pitchFamily="34" charset="0"/>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96799366"/>
                  </a:ext>
                </a:extLst>
              </a:tr>
              <a:tr h="758952">
                <a:tc vMerge="1">
                  <a:txBody>
                    <a:bodyPr/>
                    <a:lstStyle/>
                    <a:p>
                      <a:endParaRPr lang="en-GB"/>
                    </a:p>
                  </a:txBody>
                  <a:tcPr/>
                </a:tc>
                <a:tc vMerge="1">
                  <a:txBody>
                    <a:bodyPr/>
                    <a:lstStyle/>
                    <a:p>
                      <a:endParaRPr lang="en-GB"/>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1.30 – 3pm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8064A2"/>
                          </a:solidFill>
                          <a:effectLst/>
                          <a:uLnTx/>
                          <a:uFillTx/>
                          <a:latin typeface="Aptos Display" panose="020B0004020202020204" pitchFamily="34" charset="0"/>
                          <a:ea typeface="+mn-ea"/>
                          <a:cs typeface="+mn-cs"/>
                        </a:rPr>
                        <a:t>PAFT Toddler group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12 months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ptos Display"/>
                        <a:ea typeface="+mn-ea"/>
                        <a:cs typeface="+mn-cs"/>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GB"/>
                    </a:p>
                  </a:txBody>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2305389424"/>
                  </a:ext>
                </a:extLst>
              </a:tr>
            </a:tbl>
          </a:graphicData>
        </a:graphic>
      </p:graphicFrame>
      <p:sp>
        <p:nvSpPr>
          <p:cNvPr id="4" name="TextBox 3">
            <a:extLst>
              <a:ext uri="{FF2B5EF4-FFF2-40B4-BE49-F238E27FC236}">
                <a16:creationId xmlns:a16="http://schemas.microsoft.com/office/drawing/2014/main" id="{1833F28F-9C21-1DAB-0790-CF9E62B0A386}"/>
              </a:ext>
            </a:extLst>
          </p:cNvPr>
          <p:cNvSpPr txBox="1"/>
          <p:nvPr/>
        </p:nvSpPr>
        <p:spPr>
          <a:xfrm>
            <a:off x="980803" y="118872"/>
            <a:ext cx="7383562"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8064A2"/>
                </a:solidFill>
                <a:effectLst/>
                <a:uLnTx/>
                <a:uFillTx/>
                <a:latin typeface="Calibri"/>
                <a:ea typeface="+mn-ea"/>
                <a:cs typeface="+mn-cs"/>
              </a:rPr>
              <a:t>Best start In Life Family Hub West and delivery venues  </a:t>
            </a:r>
          </a:p>
        </p:txBody>
      </p:sp>
    </p:spTree>
    <p:extLst>
      <p:ext uri="{BB962C8B-B14F-4D97-AF65-F5344CB8AC3E}">
        <p14:creationId xmlns:p14="http://schemas.microsoft.com/office/powerpoint/2010/main" val="12605751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A72454E-0F82-B732-99C3-7EC693B321A3}"/>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B320EF57-08EE-32A2-2E02-75E7F2BA60B2}"/>
              </a:ext>
            </a:extLst>
          </p:cNvPr>
          <p:cNvGraphicFramePr>
            <a:graphicFrameLocks noGrp="1"/>
          </p:cNvGraphicFramePr>
          <p:nvPr>
            <p:extLst>
              <p:ext uri="{D42A27DB-BD31-4B8C-83A1-F6EECF244321}">
                <p14:modId xmlns:p14="http://schemas.microsoft.com/office/powerpoint/2010/main" val="340152846"/>
              </p:ext>
            </p:extLst>
          </p:nvPr>
        </p:nvGraphicFramePr>
        <p:xfrm>
          <a:off x="143508" y="461665"/>
          <a:ext cx="8927340" cy="5408997"/>
        </p:xfrm>
        <a:graphic>
          <a:graphicData uri="http://schemas.openxmlformats.org/drawingml/2006/table">
            <a:tbl>
              <a:tblPr firstRow="1" bandRow="1">
                <a:tableStyleId>{5C22544A-7EE6-4342-B048-85BDC9FD1C3A}</a:tableStyleId>
              </a:tblPr>
              <a:tblGrid>
                <a:gridCol w="1091221">
                  <a:extLst>
                    <a:ext uri="{9D8B030D-6E8A-4147-A177-3AD203B41FA5}">
                      <a16:colId xmlns:a16="http://schemas.microsoft.com/office/drawing/2014/main" val="20000"/>
                    </a:ext>
                  </a:extLst>
                </a:gridCol>
                <a:gridCol w="1673204">
                  <a:extLst>
                    <a:ext uri="{9D8B030D-6E8A-4147-A177-3AD203B41FA5}">
                      <a16:colId xmlns:a16="http://schemas.microsoft.com/office/drawing/2014/main" val="20001"/>
                    </a:ext>
                  </a:extLst>
                </a:gridCol>
                <a:gridCol w="1421205">
                  <a:extLst>
                    <a:ext uri="{9D8B030D-6E8A-4147-A177-3AD203B41FA5}">
                      <a16:colId xmlns:a16="http://schemas.microsoft.com/office/drawing/2014/main" val="20002"/>
                    </a:ext>
                  </a:extLst>
                </a:gridCol>
                <a:gridCol w="1647018">
                  <a:extLst>
                    <a:ext uri="{9D8B030D-6E8A-4147-A177-3AD203B41FA5}">
                      <a16:colId xmlns:a16="http://schemas.microsoft.com/office/drawing/2014/main" val="20003"/>
                    </a:ext>
                  </a:extLst>
                </a:gridCol>
                <a:gridCol w="1372824">
                  <a:extLst>
                    <a:ext uri="{9D8B030D-6E8A-4147-A177-3AD203B41FA5}">
                      <a16:colId xmlns:a16="http://schemas.microsoft.com/office/drawing/2014/main" val="20004"/>
                    </a:ext>
                  </a:extLst>
                </a:gridCol>
                <a:gridCol w="1721868">
                  <a:extLst>
                    <a:ext uri="{9D8B030D-6E8A-4147-A177-3AD203B41FA5}">
                      <a16:colId xmlns:a16="http://schemas.microsoft.com/office/drawing/2014/main" val="20005"/>
                    </a:ext>
                  </a:extLst>
                </a:gridCol>
              </a:tblGrid>
              <a:tr h="448366">
                <a:tc>
                  <a:txBody>
                    <a:bodyPr/>
                    <a:lstStyle/>
                    <a:p>
                      <a:pPr algn="ctr"/>
                      <a:r>
                        <a:rPr lang="en-GB" sz="1200">
                          <a:solidFill>
                            <a:schemeClr val="tx1"/>
                          </a:solidFill>
                          <a:latin typeface="Aptos Display" panose="020B0004020202020204" pitchFamily="34" charset="0"/>
                        </a:rPr>
                        <a:t>Venues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Monday 28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Tuesday 29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Wednesday 30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Thursday 01 October 2026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r>
                        <a:rPr lang="en-GB" sz="1200" b="1">
                          <a:solidFill>
                            <a:schemeClr val="tx1"/>
                          </a:solidFill>
                          <a:latin typeface="Aptos Display"/>
                        </a:rPr>
                        <a:t>Friday  02 October 2026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0"/>
                  </a:ext>
                </a:extLst>
              </a:tr>
              <a:tr h="506688">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8064A2"/>
                          </a:solidFill>
                          <a:effectLst/>
                          <a:uLnTx/>
                          <a:uFillTx/>
                          <a:latin typeface="Aptos Display" panose="020B0004020202020204" pitchFamily="34" charset="0"/>
                          <a:ea typeface="+mn-ea"/>
                          <a:cs typeface="Aharoni"/>
                        </a:rPr>
                        <a:t>Best Start in Life Family Hub Kenmore Park</a:t>
                      </a:r>
                      <a:endPar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Aharon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a:ea typeface="+mn-ea"/>
                          <a:cs typeface="+mn-cs"/>
                        </a:rPr>
                        <a:t>Warneford Road, Kenton, HA3 9HZ</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020 8416 8400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endParaRPr lang="en-GB" sz="1200" b="0" dirty="0">
                        <a:solidFill>
                          <a:schemeClr val="tx1"/>
                        </a:solidFill>
                        <a:latin typeface="Aptos Display" panose="020B0004020202020204" pitchFamily="34" charset="0"/>
                      </a:endParaRPr>
                    </a:p>
                    <a:p>
                      <a:pPr algn="ctr"/>
                      <a:r>
                        <a:rPr lang="en-GB" sz="1200" b="0" dirty="0">
                          <a:solidFill>
                            <a:schemeClr val="tx1"/>
                          </a:solidFill>
                          <a:latin typeface="Aptos Display" panose="020B0004020202020204" pitchFamily="34" charset="0"/>
                        </a:rPr>
                        <a:t>10am - 12pm </a:t>
                      </a:r>
                    </a:p>
                    <a:p>
                      <a:pPr algn="ctr"/>
                      <a:r>
                        <a:rPr lang="en-GB" sz="1200" b="0" dirty="0" err="1">
                          <a:solidFill>
                            <a:srgbClr val="00B050"/>
                          </a:solidFill>
                          <a:latin typeface="Aptos Display" panose="020B0004020202020204" pitchFamily="34" charset="0"/>
                        </a:rPr>
                        <a:t>Homestart</a:t>
                      </a:r>
                      <a:endParaRPr lang="en-GB" sz="1200" b="0" dirty="0">
                        <a:solidFill>
                          <a:srgbClr val="00B050"/>
                        </a:solidFill>
                        <a:latin typeface="Aptos Display" panose="020B0004020202020204" pitchFamily="34" charset="0"/>
                      </a:endParaRPr>
                    </a:p>
                    <a:p>
                      <a:pPr algn="ctr"/>
                      <a:r>
                        <a:rPr lang="en-GB" sz="1200" b="1" dirty="0">
                          <a:solidFill>
                            <a:schemeClr val="tx1"/>
                          </a:solidFill>
                          <a:latin typeface="Aptos Display" panose="020B0004020202020204" pitchFamily="34" charset="0"/>
                        </a:rPr>
                        <a:t>Home from Home group</a:t>
                      </a:r>
                    </a:p>
                    <a:p>
                      <a:pPr algn="ctr"/>
                      <a:r>
                        <a:rPr lang="en-GB" sz="1200" b="1" dirty="0">
                          <a:solidFill>
                            <a:schemeClr val="tx1"/>
                          </a:solidFill>
                          <a:latin typeface="Aptos Display" panose="020B0004020202020204" pitchFamily="34" charset="0"/>
                        </a:rPr>
                        <a:t>stay and play </a:t>
                      </a:r>
                    </a:p>
                    <a:p>
                      <a:pPr algn="ctr"/>
                      <a:r>
                        <a:rPr lang="en-GB" sz="1200" b="0" dirty="0">
                          <a:solidFill>
                            <a:schemeClr val="tx1"/>
                          </a:solidFill>
                          <a:latin typeface="Aptos Display" panose="020B0004020202020204" pitchFamily="34" charset="0"/>
                        </a:rPr>
                        <a:t>0-5yrs</a:t>
                      </a:r>
                    </a:p>
                    <a:p>
                      <a:pPr algn="ctr"/>
                      <a:r>
                        <a:rPr lang="en-GB" sz="1200" b="0" dirty="0">
                          <a:solidFill>
                            <a:schemeClr val="tx1"/>
                          </a:solidFill>
                          <a:latin typeface="Aptos Display"/>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200" b="0">
                          <a:solidFill>
                            <a:schemeClr val="tx1"/>
                          </a:solidFill>
                          <a:latin typeface="Aptos Display" panose="020B0004020202020204" pitchFamily="34" charset="0"/>
                        </a:rPr>
                        <a:t>9:30 - 11:30am</a:t>
                      </a:r>
                    </a:p>
                    <a:p>
                      <a:pPr algn="ctr"/>
                      <a:r>
                        <a:rPr lang="en-GB" sz="1200" b="1">
                          <a:solidFill>
                            <a:srgbClr val="00B050"/>
                          </a:solidFill>
                          <a:latin typeface="Aptos Display" panose="020B0004020202020204" pitchFamily="34" charset="0"/>
                        </a:rPr>
                        <a:t>Weighing drop in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9.30 – 11am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chemeClr val="accent4"/>
                          </a:solidFill>
                          <a:effectLst/>
                          <a:uLnTx/>
                          <a:uFillTx/>
                          <a:latin typeface="Aptos Display"/>
                          <a:ea typeface="+mn-ea"/>
                          <a:cs typeface="+mn-cs"/>
                        </a:rPr>
                        <a:t>PAFT Toddler Group </a:t>
                      </a:r>
                      <a:endParaRPr kumimoji="0" lang="en-GB" sz="1200" b="0" i="0" u="none" strike="noStrike" kern="1200" cap="none" spc="0" normalizeH="0" baseline="0" noProof="0" dirty="0">
                        <a:ln>
                          <a:noFill/>
                        </a:ln>
                        <a:solidFill>
                          <a:prstClr val="black"/>
                        </a:solidFill>
                        <a:effectLst/>
                        <a:uLnTx/>
                        <a:uFillTx/>
                        <a:latin typeface="Aptos Display"/>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12 months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Drop in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rPr>
                        <a:t>1 – 3pm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chemeClr val="accent4"/>
                          </a:solidFill>
                          <a:effectLst/>
                          <a:uLnTx/>
                          <a:uFillTx/>
                          <a:latin typeface="Aptos Display" panose="020B0004020202020204" pitchFamily="34" charset="0"/>
                          <a:ea typeface="+mn-ea"/>
                          <a:cs typeface="+mn-cs"/>
                        </a:rPr>
                        <a:t>Baby Group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chemeClr val="accent4"/>
                          </a:solidFill>
                          <a:effectLst/>
                          <a:uLnTx/>
                          <a:uFillTx/>
                          <a:latin typeface="Aptos Display" panose="020B0004020202020204" pitchFamily="34" charset="0"/>
                          <a:ea typeface="+mn-ea"/>
                          <a:cs typeface="+mn-cs"/>
                        </a:rPr>
                        <a:t>Womb to world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tx1"/>
                          </a:solidFill>
                          <a:effectLst/>
                          <a:uLnTx/>
                          <a:uFillTx/>
                          <a:latin typeface="Aptos Display"/>
                          <a:ea typeface="+mn-ea"/>
                          <a:cs typeface="+mn-cs"/>
                        </a:rPr>
                        <a:t>Drop in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B05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B05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B05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B05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B050"/>
                          </a:solidFill>
                          <a:effectLst/>
                          <a:uLnTx/>
                          <a:uFillTx/>
                          <a:latin typeface="Aptos Display" panose="020B0004020202020204" pitchFamily="34" charset="0"/>
                          <a:ea typeface="+mn-ea"/>
                          <a:cs typeface="+mn-cs"/>
                        </a:rPr>
                        <a:t>IMMS CLINIC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B050"/>
                          </a:solidFill>
                          <a:effectLst/>
                          <a:uLnTx/>
                          <a:uFillTx/>
                          <a:latin typeface="Aptos Display" panose="020B0004020202020204" pitchFamily="34" charset="0"/>
                          <a:ea typeface="+mn-ea"/>
                          <a:cs typeface="+mn-cs"/>
                        </a:rPr>
                        <a:t>Bookings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385637">
                <a:tc vMerge="1">
                  <a:txBody>
                    <a:bodyPr/>
                    <a:lstStyle/>
                    <a:p>
                      <a:endParaRPr lang="en-GB"/>
                    </a:p>
                  </a:txBody>
                  <a:tcPr/>
                </a:tc>
                <a:tc vMerge="1">
                  <a:txBody>
                    <a:bodyPr/>
                    <a:lstStyle/>
                    <a:p>
                      <a:endParaRPr lang="en-GB"/>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a:solidFill>
                            <a:schemeClr val="tx1"/>
                          </a:solidFill>
                          <a:latin typeface="Aptos Display" panose="020B0004020202020204" pitchFamily="34" charset="0"/>
                        </a:rPr>
                        <a:t>9am -3:30pm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a:solidFill>
                            <a:srgbClr val="00B050"/>
                          </a:solidFill>
                          <a:latin typeface="Aptos Display" panose="020B0004020202020204" pitchFamily="34" charset="0"/>
                        </a:rPr>
                        <a:t>MMA clinic appointments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1.30 – 2.30pm </a:t>
                      </a:r>
                      <a:endParaRPr kumimoji="0" lang="en-GB" sz="1200" b="1" i="0" u="none" strike="noStrike" kern="1200" cap="none" spc="0" normalizeH="0" baseline="0" noProof="0" dirty="0">
                        <a:ln>
                          <a:noFill/>
                        </a:ln>
                        <a:solidFill>
                          <a:srgbClr val="8064A2"/>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8064A2"/>
                          </a:solidFill>
                          <a:effectLst/>
                          <a:uLnTx/>
                          <a:uFillTx/>
                          <a:latin typeface="Aptos Display" panose="020B0004020202020204" pitchFamily="34" charset="0"/>
                          <a:ea typeface="+mn-ea"/>
                          <a:cs typeface="+mn-cs"/>
                        </a:rPr>
                        <a:t>TALK Group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18 months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Drop in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GB"/>
                    </a:p>
                  </a:txBody>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06644533"/>
                  </a:ext>
                </a:extLst>
              </a:tr>
              <a:tr h="1371600">
                <a:tc>
                  <a:txBody>
                    <a:bodyPr/>
                    <a:lstStyle/>
                    <a:p>
                      <a:pPr algn="ctr"/>
                      <a:r>
                        <a:rPr lang="en-GB" sz="1200" b="1">
                          <a:solidFill>
                            <a:schemeClr val="accent4"/>
                          </a:solidFill>
                          <a:latin typeface="Aptos Display" panose="020B0004020202020204" pitchFamily="34" charset="0"/>
                          <a:cs typeface="Aharoni"/>
                        </a:rPr>
                        <a:t>Chandos </a:t>
                      </a:r>
                    </a:p>
                    <a:p>
                      <a:pPr algn="ctr"/>
                      <a:r>
                        <a:rPr lang="en-GB" sz="1200">
                          <a:latin typeface="Aptos Display" panose="020B0004020202020204" pitchFamily="34" charset="0"/>
                        </a:rPr>
                        <a:t>Chandos Crescent, Edgware, HA8 6HL.</a:t>
                      </a:r>
                    </a:p>
                    <a:p>
                      <a:pPr algn="ctr"/>
                      <a:r>
                        <a:rPr lang="en-GB" sz="1200">
                          <a:latin typeface="Aptos Display" panose="020B0004020202020204" pitchFamily="34" charset="0"/>
                        </a:rPr>
                        <a:t>020 8736 6550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10 – 11am</a:t>
                      </a:r>
                      <a:endParaRPr lang="en-GB" sz="1200" b="0" dirty="0">
                        <a:solidFill>
                          <a:schemeClr val="tx1"/>
                        </a:solidFill>
                        <a:latin typeface="Aptos Display" panose="020B0004020202020204" pitchFamily="34" charset="0"/>
                      </a:endParaRPr>
                    </a:p>
                    <a:p>
                      <a:pPr algn="ctr"/>
                      <a:r>
                        <a:rPr lang="en-GB" sz="1200" b="1" dirty="0">
                          <a:solidFill>
                            <a:schemeClr val="accent4"/>
                          </a:solidFill>
                          <a:latin typeface="Aptos Display" panose="020B0004020202020204" pitchFamily="34" charset="0"/>
                        </a:rPr>
                        <a:t>TALK &amp; Play </a:t>
                      </a:r>
                    </a:p>
                    <a:p>
                      <a:pPr algn="ctr"/>
                      <a:r>
                        <a:rPr lang="en-GB" sz="1200" b="0" dirty="0">
                          <a:solidFill>
                            <a:schemeClr val="tx1"/>
                          </a:solidFill>
                          <a:latin typeface="Aptos Display" panose="020B0004020202020204" pitchFamily="34" charset="0"/>
                        </a:rPr>
                        <a:t>Drop in</a:t>
                      </a:r>
                    </a:p>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dirty="0">
                          <a:latin typeface="Aptos Display" panose="020B0004020202020204" pitchFamily="34" charset="0"/>
                        </a:rPr>
                        <a:t>18 months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00B05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00B05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00B05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B050"/>
                          </a:solidFill>
                          <a:effectLst/>
                          <a:uLnTx/>
                          <a:uFillTx/>
                          <a:latin typeface="Aptos Display" panose="020B0004020202020204" pitchFamily="34" charset="0"/>
                          <a:ea typeface="+mn-ea"/>
                          <a:cs typeface="+mn-cs"/>
                        </a:rPr>
                        <a:t>Partner services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1">
                        <a:solidFill>
                          <a:srgbClr val="7030A0"/>
                        </a:solidFill>
                        <a:highlight>
                          <a:srgbClr val="FFFF00"/>
                        </a:highlight>
                        <a:latin typeface="Aptos Display" panose="020B00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200" b="0">
                        <a:solidFill>
                          <a:schemeClr val="tx1"/>
                        </a:solidFill>
                        <a:latin typeface="Aptos Display" panose="020B0004020202020204" pitchFamily="34" charset="0"/>
                      </a:endParaRPr>
                    </a:p>
                    <a:p>
                      <a:pPr algn="ctr"/>
                      <a:endParaRPr lang="en-GB" sz="1200" b="1">
                        <a:solidFill>
                          <a:srgbClr val="00B050"/>
                        </a:solidFill>
                        <a:latin typeface="Aptos Display" panose="020B0004020202020204" pitchFamily="34" charset="0"/>
                      </a:endParaRPr>
                    </a:p>
                    <a:p>
                      <a:pPr algn="ctr"/>
                      <a:endParaRPr lang="en-GB" sz="1200" b="1">
                        <a:solidFill>
                          <a:srgbClr val="00B050"/>
                        </a:solidFill>
                        <a:latin typeface="Aptos Display" panose="020B0004020202020204" pitchFamily="34" charset="0"/>
                      </a:endParaRPr>
                    </a:p>
                    <a:p>
                      <a:pPr algn="ctr"/>
                      <a:r>
                        <a:rPr lang="en-GB" sz="1200" b="1">
                          <a:solidFill>
                            <a:srgbClr val="00B050"/>
                          </a:solidFill>
                          <a:latin typeface="Aptos Display" panose="020B0004020202020204" pitchFamily="34" charset="0"/>
                        </a:rPr>
                        <a:t>Partner services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200" b="0" dirty="0">
                          <a:solidFill>
                            <a:schemeClr val="tx1"/>
                          </a:solidFill>
                          <a:latin typeface="Aptos Display" panose="020B0004020202020204" pitchFamily="34" charset="0"/>
                        </a:rPr>
                        <a:t>10 – 11.30am </a:t>
                      </a:r>
                    </a:p>
                    <a:p>
                      <a:pPr algn="ctr"/>
                      <a:r>
                        <a:rPr lang="en-GB" sz="1200" b="1" dirty="0">
                          <a:solidFill>
                            <a:schemeClr val="accent4"/>
                          </a:solidFill>
                          <a:latin typeface="Aptos Display" panose="020B0004020202020204" pitchFamily="34" charset="0"/>
                        </a:rPr>
                        <a:t>Toddler Group</a:t>
                      </a:r>
                    </a:p>
                    <a:p>
                      <a:pPr algn="ctr"/>
                      <a:r>
                        <a:rPr lang="en-GB" sz="1200" b="0" dirty="0">
                          <a:solidFill>
                            <a:schemeClr val="tx1"/>
                          </a:solidFill>
                          <a:latin typeface="Aptos Display" panose="020B0004020202020204" pitchFamily="34" charset="0"/>
                        </a:rPr>
                        <a:t>12 months + </a:t>
                      </a:r>
                    </a:p>
                    <a:p>
                      <a:pPr algn="ctr"/>
                      <a:r>
                        <a:rPr lang="en-GB" sz="1200" b="0" dirty="0">
                          <a:solidFill>
                            <a:schemeClr val="tx1"/>
                          </a:solidFill>
                          <a:latin typeface="Aptos Display" panose="020B0004020202020204" pitchFamily="34" charset="0"/>
                        </a:rPr>
                        <a:t>Drop in </a:t>
                      </a:r>
                    </a:p>
                    <a:p>
                      <a:pPr algn="ctr"/>
                      <a:endParaRPr lang="en-GB" sz="1200" b="1" dirty="0">
                        <a:solidFill>
                          <a:schemeClr val="accent4"/>
                        </a:solidFill>
                        <a:latin typeface="Aptos Display" panose="020B0004020202020204" pitchFamily="34" charset="0"/>
                      </a:endParaRPr>
                    </a:p>
                    <a:p>
                      <a:pPr algn="ctr"/>
                      <a:r>
                        <a:rPr lang="en-GB" sz="1200" b="0" dirty="0">
                          <a:solidFill>
                            <a:schemeClr val="tx1"/>
                          </a:solidFill>
                          <a:latin typeface="Aptos Display"/>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rgbClr val="00B050"/>
                        </a:solidFill>
                        <a:effectLst/>
                        <a:uLnTx/>
                        <a:uFillTx/>
                        <a:latin typeface="Aptos Display" panose="020B0004020202020204" pitchFamily="34"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200" b="1">
                        <a:solidFill>
                          <a:srgbClr val="7030A0"/>
                        </a:solidFill>
                        <a:latin typeface="Aptos Display" panose="020B0004020202020204" pitchFamily="34" charset="0"/>
                      </a:endParaRPr>
                    </a:p>
                    <a:p>
                      <a:pPr algn="ctr"/>
                      <a:endParaRPr lang="en-GB" sz="1200" b="1">
                        <a:solidFill>
                          <a:srgbClr val="7030A0"/>
                        </a:solidFill>
                        <a:latin typeface="Aptos Display" panose="020B0004020202020204" pitchFamily="34" charset="0"/>
                      </a:endParaRPr>
                    </a:p>
                    <a:p>
                      <a:pPr algn="ctr"/>
                      <a:r>
                        <a:rPr lang="en-GB" sz="1200" b="1">
                          <a:solidFill>
                            <a:srgbClr val="00B050"/>
                          </a:solidFill>
                          <a:latin typeface="Aptos Display" panose="020B0004020202020204" pitchFamily="34" charset="0"/>
                        </a:rPr>
                        <a:t>Local community group </a:t>
                      </a:r>
                    </a:p>
                    <a:p>
                      <a:pPr algn="ctr"/>
                      <a:r>
                        <a:rPr lang="en-GB" sz="1200" b="1">
                          <a:solidFill>
                            <a:srgbClr val="00B050"/>
                          </a:solidFill>
                          <a:latin typeface="Aptos Display" panose="020B0004020202020204" pitchFamily="34" charset="0"/>
                        </a:rPr>
                        <a:t>Bookings only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854160">
                <a:tc>
                  <a:txBody>
                    <a:bodyPr/>
                    <a:lstStyle/>
                    <a:p>
                      <a:pPr algn="ctr"/>
                      <a:r>
                        <a:rPr lang="en-GB" sz="1200" b="1">
                          <a:solidFill>
                            <a:schemeClr val="accent4"/>
                          </a:solidFill>
                          <a:latin typeface="Aptos Display" panose="020B0004020202020204" pitchFamily="34" charset="0"/>
                          <a:cs typeface="Aharoni"/>
                        </a:rPr>
                        <a:t>Stanmore Park </a:t>
                      </a:r>
                    </a:p>
                    <a:p>
                      <a:pPr algn="ctr"/>
                      <a:r>
                        <a:rPr lang="nb-NO" sz="1200">
                          <a:latin typeface="Aptos Display" panose="020B0004020202020204" pitchFamily="34" charset="0"/>
                        </a:rPr>
                        <a:t>William Drive, Stanmore, </a:t>
                      </a:r>
                    </a:p>
                    <a:p>
                      <a:pPr algn="ctr"/>
                      <a:r>
                        <a:rPr lang="nb-NO" sz="1200">
                          <a:latin typeface="Aptos Display" panose="020B0004020202020204" pitchFamily="34" charset="0"/>
                        </a:rPr>
                        <a:t>HA7 4FZ.</a:t>
                      </a:r>
                    </a:p>
                    <a:p>
                      <a:pPr algn="ctr"/>
                      <a:r>
                        <a:rPr lang="nb-NO" sz="1200">
                          <a:latin typeface="Aptos Display" panose="020B0004020202020204" pitchFamily="34" charset="0"/>
                        </a:rPr>
                        <a:t>020 8736 6480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200" b="0" dirty="0">
                          <a:latin typeface="Aptos Display" panose="020B0004020202020204" pitchFamily="34" charset="0"/>
                        </a:rPr>
                        <a:t>1:30 - 3pm</a:t>
                      </a:r>
                    </a:p>
                    <a:p>
                      <a:pPr algn="ctr"/>
                      <a:r>
                        <a:rPr lang="en-GB" sz="1200" b="1" dirty="0">
                          <a:solidFill>
                            <a:schemeClr val="accent4"/>
                          </a:solidFill>
                          <a:latin typeface="Aptos Display" panose="020B0004020202020204" pitchFamily="34" charset="0"/>
                        </a:rPr>
                        <a:t>Sensory play </a:t>
                      </a:r>
                    </a:p>
                    <a:p>
                      <a:pPr algn="ctr"/>
                      <a:r>
                        <a:rPr lang="en-GB" sz="1200" b="0" dirty="0">
                          <a:latin typeface="Aptos Display" panose="020B0004020202020204" pitchFamily="34" charset="0"/>
                        </a:rPr>
                        <a:t>Drop in </a:t>
                      </a:r>
                    </a:p>
                    <a:p>
                      <a:pPr algn="ctr"/>
                      <a:r>
                        <a:rPr lang="en-GB" sz="1200" b="0" dirty="0">
                          <a:latin typeface="Aptos Display" panose="020B0004020202020204" pitchFamily="34" charset="0"/>
                        </a:rPr>
                        <a:t>Birth - 5yrs</a:t>
                      </a:r>
                    </a:p>
                    <a:p>
                      <a:pPr algn="ctr"/>
                      <a:endParaRPr lang="en-GB" sz="1200" b="1" dirty="0">
                        <a:solidFill>
                          <a:schemeClr val="accent4"/>
                        </a:solidFill>
                        <a:latin typeface="Aptos Display" panose="020B0004020202020204" pitchFamily="34" charset="0"/>
                      </a:endParaRPr>
                    </a:p>
                    <a:p>
                      <a:pPr algn="ctr"/>
                      <a:endParaRPr lang="en-GB" sz="1200" b="1" dirty="0">
                        <a:latin typeface="Aptos Display" panose="020B00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200" b="1">
                        <a:solidFill>
                          <a:schemeClr val="tx1"/>
                        </a:solidFill>
                        <a:latin typeface="Aptos Display" panose="020B0004020202020204" pitchFamily="34" charset="0"/>
                      </a:endParaRPr>
                    </a:p>
                    <a:p>
                      <a:pPr algn="ctr"/>
                      <a:endParaRPr lang="en-GB" sz="1200" b="1">
                        <a:solidFill>
                          <a:schemeClr val="tx1"/>
                        </a:solidFill>
                        <a:latin typeface="Aptos Display" panose="020B0004020202020204" pitchFamily="34" charset="0"/>
                      </a:endParaRPr>
                    </a:p>
                    <a:p>
                      <a:pPr algn="ctr"/>
                      <a:r>
                        <a:rPr lang="en-GB" sz="1200" b="1">
                          <a:solidFill>
                            <a:srgbClr val="00B050"/>
                          </a:solidFill>
                          <a:latin typeface="Aptos Display" panose="020B0004020202020204" pitchFamily="34" charset="0"/>
                        </a:rPr>
                        <a:t>Partner Service </a:t>
                      </a:r>
                    </a:p>
                    <a:p>
                      <a:pPr algn="ctr"/>
                      <a:r>
                        <a:rPr lang="en-GB" sz="1200" b="1">
                          <a:solidFill>
                            <a:srgbClr val="00B050"/>
                          </a:solidFill>
                          <a:latin typeface="Aptos Display" panose="020B0004020202020204" pitchFamily="34" charset="0"/>
                        </a:rPr>
                        <a:t>AM</a:t>
                      </a:r>
                    </a:p>
                    <a:p>
                      <a:pPr algn="ctr"/>
                      <a:endParaRPr lang="en-GB" sz="1200" b="1">
                        <a:solidFill>
                          <a:schemeClr val="tx1"/>
                        </a:solidFill>
                        <a:latin typeface="Aptos Display" panose="020B0004020202020204" pitchFamily="34" charset="0"/>
                      </a:endParaRPr>
                    </a:p>
                    <a:p>
                      <a:pPr algn="ctr"/>
                      <a:endParaRPr lang="en-GB" sz="1200" b="1">
                        <a:solidFill>
                          <a:schemeClr val="tx1"/>
                        </a:solidFill>
                        <a:latin typeface="Aptos Display" panose="020B0004020202020204" pitchFamily="34" charset="0"/>
                      </a:endParaRPr>
                    </a:p>
                    <a:p>
                      <a:pPr algn="ctr"/>
                      <a:endParaRPr lang="en-GB" sz="1200" b="1">
                        <a:solidFill>
                          <a:schemeClr val="tx1"/>
                        </a:solidFill>
                        <a:latin typeface="Aptos Display" panose="020B00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10 – 11am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8064A2"/>
                          </a:solidFill>
                          <a:effectLst/>
                          <a:uLnTx/>
                          <a:uFillTx/>
                          <a:latin typeface="Aptos Display" panose="020B0004020202020204" pitchFamily="34" charset="0"/>
                          <a:ea typeface="+mn-ea"/>
                          <a:cs typeface="+mn-cs"/>
                        </a:rPr>
                        <a:t>TALK &amp; Play </a:t>
                      </a: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  </a:t>
                      </a:r>
                      <a:endParaRPr kumimoji="0" lang="en-GB" sz="1200" b="1" i="0" u="none" strike="noStrike" kern="1200" cap="none" spc="0" normalizeH="0" baseline="0" noProof="0" dirty="0">
                        <a:ln>
                          <a:noFill/>
                        </a:ln>
                        <a:solidFill>
                          <a:srgbClr val="7030A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Drop in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18 months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0" dirty="0">
                        <a:solidFill>
                          <a:schemeClr val="tx1"/>
                        </a:solidFill>
                        <a:latin typeface="Aptos Display" panose="020B00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1">
                        <a:solidFill>
                          <a:schemeClr val="tx1"/>
                        </a:solidFill>
                        <a:latin typeface="Aptos Display"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1">
                        <a:solidFill>
                          <a:schemeClr val="tx1"/>
                        </a:solidFill>
                        <a:latin typeface="Aptos Display"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1">
                        <a:solidFill>
                          <a:schemeClr val="tx1"/>
                        </a:solidFill>
                        <a:latin typeface="Aptos Display"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a:solidFill>
                            <a:srgbClr val="00B050"/>
                          </a:solidFill>
                          <a:latin typeface="Aptos Display" panose="020B0004020202020204" pitchFamily="34" charset="0"/>
                        </a:rPr>
                        <a:t>Partner Service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1">
                        <a:solidFill>
                          <a:schemeClr val="tx1"/>
                        </a:solidFill>
                        <a:latin typeface="Aptos Display"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7030A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1">
                        <a:solidFill>
                          <a:schemeClr val="tx1"/>
                        </a:solidFill>
                        <a:latin typeface="Aptos Display" panose="020B00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dirty="0">
                          <a:latin typeface="Aptos Display" panose="020B0004020202020204" pitchFamily="34" charset="0"/>
                        </a:rPr>
                        <a:t>10 – 11.30am </a:t>
                      </a:r>
                      <a:endParaRPr lang="en-GB" sz="1200" b="1" dirty="0">
                        <a:latin typeface="Aptos Display" panose="020B0004020202020204" pitchFamily="34" charset="0"/>
                      </a:endParaRPr>
                    </a:p>
                    <a:p>
                      <a:pPr algn="ctr"/>
                      <a:r>
                        <a:rPr lang="en-GB" sz="1200" b="1" dirty="0">
                          <a:solidFill>
                            <a:schemeClr val="accent4"/>
                          </a:solidFill>
                          <a:latin typeface="Aptos Display" panose="020B0004020202020204" pitchFamily="34" charset="0"/>
                        </a:rPr>
                        <a:t>PAFT baby </a:t>
                      </a:r>
                    </a:p>
                    <a:p>
                      <a:pPr algn="ctr"/>
                      <a:r>
                        <a:rPr lang="en-GB" sz="1200" b="1" dirty="0">
                          <a:solidFill>
                            <a:schemeClr val="accent4"/>
                          </a:solidFill>
                          <a:latin typeface="Aptos Display" panose="020B0004020202020204" pitchFamily="34" charset="0"/>
                        </a:rPr>
                        <a:t>womb to world </a:t>
                      </a:r>
                    </a:p>
                    <a:p>
                      <a:pPr algn="ctr"/>
                      <a:r>
                        <a:rPr lang="en-GB" sz="1200" dirty="0">
                          <a:latin typeface="Aptos Display" panose="020B0004020202020204" pitchFamily="34" charset="0"/>
                        </a:rPr>
                        <a:t>Prenatal to Crawlers </a:t>
                      </a:r>
                    </a:p>
                    <a:p>
                      <a:pPr algn="ctr"/>
                      <a:r>
                        <a:rPr lang="en-GB" sz="1200" b="0" dirty="0">
                          <a:solidFill>
                            <a:schemeClr val="tx1"/>
                          </a:solidFill>
                          <a:latin typeface="Aptos Display" panose="020B0004020202020204" pitchFamily="34" charset="0"/>
                        </a:rPr>
                        <a:t>Drop in </a:t>
                      </a:r>
                    </a:p>
                    <a:p>
                      <a:pPr algn="ctr"/>
                      <a:endParaRPr lang="en-GB" sz="1200" b="1" dirty="0">
                        <a:solidFill>
                          <a:srgbClr val="7030A0"/>
                        </a:solidFill>
                        <a:latin typeface="Aptos Display" panose="020B00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8582029"/>
                  </a:ext>
                </a:extLst>
              </a:tr>
            </a:tbl>
          </a:graphicData>
        </a:graphic>
      </p:graphicFrame>
      <p:sp>
        <p:nvSpPr>
          <p:cNvPr id="4" name="TextBox 3">
            <a:extLst>
              <a:ext uri="{FF2B5EF4-FFF2-40B4-BE49-F238E27FC236}">
                <a16:creationId xmlns:a16="http://schemas.microsoft.com/office/drawing/2014/main" id="{69E0AFAD-2EAC-B9C7-A5E2-0931E74B6992}"/>
              </a:ext>
            </a:extLst>
          </p:cNvPr>
          <p:cNvSpPr txBox="1"/>
          <p:nvPr/>
        </p:nvSpPr>
        <p:spPr>
          <a:xfrm>
            <a:off x="73152" y="0"/>
            <a:ext cx="8856984"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8064A2"/>
                </a:solidFill>
                <a:effectLst/>
                <a:uLnTx/>
                <a:uFillTx/>
                <a:latin typeface="Calibri"/>
                <a:ea typeface="+mn-ea"/>
                <a:cs typeface="+mn-cs"/>
              </a:rPr>
              <a:t>Best Start In Life Family Hub East and network delivery sites</a:t>
            </a:r>
            <a:r>
              <a:rPr kumimoji="0" lang="en-GB" sz="2400" b="1" i="0" u="none" strike="noStrike" kern="1200" cap="none" spc="0" normalizeH="0" baseline="0" noProof="0">
                <a:ln>
                  <a:noFill/>
                </a:ln>
                <a:solidFill>
                  <a:prstClr val="black"/>
                </a:solidFill>
                <a:effectLst/>
                <a:uLnTx/>
                <a:uFillTx/>
                <a:latin typeface="Calibri"/>
                <a:ea typeface="+mn-ea"/>
                <a:cs typeface="+mn-cs"/>
              </a:rPr>
              <a:t>  </a:t>
            </a:r>
          </a:p>
        </p:txBody>
      </p:sp>
    </p:spTree>
    <p:extLst>
      <p:ext uri="{BB962C8B-B14F-4D97-AF65-F5344CB8AC3E}">
        <p14:creationId xmlns:p14="http://schemas.microsoft.com/office/powerpoint/2010/main" val="13442369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D6C44A-2206-A8BF-0698-ED05C2BB365B}"/>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9D7F9FAD-A066-E154-EB79-2F8381C8E91C}"/>
              </a:ext>
            </a:extLst>
          </p:cNvPr>
          <p:cNvGraphicFramePr>
            <a:graphicFrameLocks noGrp="1"/>
          </p:cNvGraphicFramePr>
          <p:nvPr>
            <p:extLst>
              <p:ext uri="{D42A27DB-BD31-4B8C-83A1-F6EECF244321}">
                <p14:modId xmlns:p14="http://schemas.microsoft.com/office/powerpoint/2010/main" val="2017088868"/>
              </p:ext>
            </p:extLst>
          </p:nvPr>
        </p:nvGraphicFramePr>
        <p:xfrm>
          <a:off x="114300" y="805579"/>
          <a:ext cx="8915400" cy="3520792"/>
        </p:xfrm>
        <a:graphic>
          <a:graphicData uri="http://schemas.openxmlformats.org/drawingml/2006/table">
            <a:tbl>
              <a:tblPr firstRow="1" bandRow="1">
                <a:tableStyleId>{5C22544A-7EE6-4342-B048-85BDC9FD1C3A}</a:tableStyleId>
              </a:tblPr>
              <a:tblGrid>
                <a:gridCol w="892777">
                  <a:extLst>
                    <a:ext uri="{9D8B030D-6E8A-4147-A177-3AD203B41FA5}">
                      <a16:colId xmlns:a16="http://schemas.microsoft.com/office/drawing/2014/main" val="20000"/>
                    </a:ext>
                  </a:extLst>
                </a:gridCol>
                <a:gridCol w="1672115">
                  <a:extLst>
                    <a:ext uri="{9D8B030D-6E8A-4147-A177-3AD203B41FA5}">
                      <a16:colId xmlns:a16="http://schemas.microsoft.com/office/drawing/2014/main" val="20001"/>
                    </a:ext>
                  </a:extLst>
                </a:gridCol>
                <a:gridCol w="1507072">
                  <a:extLst>
                    <a:ext uri="{9D8B030D-6E8A-4147-A177-3AD203B41FA5}">
                      <a16:colId xmlns:a16="http://schemas.microsoft.com/office/drawing/2014/main" val="20002"/>
                    </a:ext>
                  </a:extLst>
                </a:gridCol>
                <a:gridCol w="1692141">
                  <a:extLst>
                    <a:ext uri="{9D8B030D-6E8A-4147-A177-3AD203B41FA5}">
                      <a16:colId xmlns:a16="http://schemas.microsoft.com/office/drawing/2014/main" val="20003"/>
                    </a:ext>
                  </a:extLst>
                </a:gridCol>
                <a:gridCol w="1516607">
                  <a:extLst>
                    <a:ext uri="{9D8B030D-6E8A-4147-A177-3AD203B41FA5}">
                      <a16:colId xmlns:a16="http://schemas.microsoft.com/office/drawing/2014/main" val="20004"/>
                    </a:ext>
                  </a:extLst>
                </a:gridCol>
                <a:gridCol w="1634688">
                  <a:extLst>
                    <a:ext uri="{9D8B030D-6E8A-4147-A177-3AD203B41FA5}">
                      <a16:colId xmlns:a16="http://schemas.microsoft.com/office/drawing/2014/main" val="20005"/>
                    </a:ext>
                  </a:extLst>
                </a:gridCol>
              </a:tblGrid>
              <a:tr h="427954">
                <a:tc>
                  <a:txBody>
                    <a:bodyPr/>
                    <a:lstStyle/>
                    <a:p>
                      <a:pPr algn="ctr"/>
                      <a:r>
                        <a:rPr lang="en-GB" sz="1200">
                          <a:solidFill>
                            <a:schemeClr val="tx1"/>
                          </a:solidFill>
                          <a:latin typeface="Aptos Display" panose="020B0004020202020204" pitchFamily="34" charset="0"/>
                        </a:rPr>
                        <a:t>Venues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Monday 28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Tuesday 29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Wednesday 30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Thursday 01 October 2026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r>
                        <a:rPr lang="en-GB" sz="1200" b="1">
                          <a:solidFill>
                            <a:schemeClr val="tx1"/>
                          </a:solidFill>
                          <a:latin typeface="Aptos Display"/>
                        </a:rPr>
                        <a:t>Friday  02 October 2026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0"/>
                  </a:ext>
                </a:extLst>
              </a:tr>
              <a:tr h="1964218">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accent4"/>
                          </a:solidFill>
                          <a:effectLst/>
                          <a:uLnTx/>
                          <a:uFillTx/>
                          <a:latin typeface="Aptos Display" panose="020B0004020202020204" pitchFamily="34" charset="0"/>
                          <a:ea typeface="+mn-ea"/>
                          <a:cs typeface="Aharoni"/>
                        </a:rPr>
                        <a:t>Best Start in Life Family Hub Hillview</a:t>
                      </a:r>
                      <a:endPar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Aharon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2 Grange Road, South Harrow, HA2 0LW</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020 8422 4692</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marL="0" marR="0" lvl="0" indent="0" algn="ctr">
                        <a:lnSpc>
                          <a:spcPct val="100000"/>
                        </a:lnSpc>
                        <a:spcBef>
                          <a:spcPts val="0"/>
                        </a:spcBef>
                        <a:spcAft>
                          <a:spcPts val="0"/>
                        </a:spcAft>
                        <a:buNone/>
                      </a:pPr>
                      <a:endParaRPr lang="en-GB" sz="1200" b="0" i="0" u="none" strike="noStrike" noProof="0">
                        <a:solidFill>
                          <a:srgbClr val="000000"/>
                        </a:solidFill>
                        <a:latin typeface="Aptos Display"/>
                      </a:endParaRPr>
                    </a:p>
                    <a:p>
                      <a:pPr marL="0" marR="0" lvl="0" indent="0" algn="ctr">
                        <a:lnSpc>
                          <a:spcPct val="100000"/>
                        </a:lnSpc>
                        <a:spcBef>
                          <a:spcPts val="0"/>
                        </a:spcBef>
                        <a:spcAft>
                          <a:spcPts val="0"/>
                        </a:spcAft>
                        <a:buNone/>
                      </a:pPr>
                      <a:endParaRPr lang="en-GB" sz="1200" b="0" i="0" u="none" strike="noStrike" noProof="0">
                        <a:solidFill>
                          <a:srgbClr val="000000"/>
                        </a:solidFill>
                        <a:latin typeface="Aptos Display"/>
                      </a:endParaRPr>
                    </a:p>
                    <a:p>
                      <a:pPr marL="0" marR="0" lvl="0" indent="0" algn="ctr">
                        <a:lnSpc>
                          <a:spcPct val="100000"/>
                        </a:lnSpc>
                        <a:spcBef>
                          <a:spcPts val="0"/>
                        </a:spcBef>
                        <a:spcAft>
                          <a:spcPts val="0"/>
                        </a:spcAft>
                        <a:buNone/>
                      </a:pPr>
                      <a:endParaRPr lang="en-GB" sz="1200" b="0" i="0" u="none" strike="noStrike" noProof="0">
                        <a:solidFill>
                          <a:srgbClr val="000000"/>
                        </a:solidFill>
                        <a:latin typeface="Aptos Display"/>
                      </a:endParaRPr>
                    </a:p>
                    <a:p>
                      <a:pPr marL="0" marR="0" lvl="0" indent="0" algn="ctr">
                        <a:lnSpc>
                          <a:spcPct val="100000"/>
                        </a:lnSpc>
                        <a:spcBef>
                          <a:spcPts val="0"/>
                        </a:spcBef>
                        <a:spcAft>
                          <a:spcPts val="0"/>
                        </a:spcAft>
                        <a:buNone/>
                      </a:pPr>
                      <a:endParaRPr lang="en-GB" sz="1200" b="1" i="0" u="none" strike="noStrike" noProof="0">
                        <a:solidFill>
                          <a:srgbClr val="00B050"/>
                        </a:solidFill>
                        <a:latin typeface="Aptos Display"/>
                      </a:endParaRPr>
                    </a:p>
                    <a:p>
                      <a:pPr marL="0" marR="0" lvl="0" indent="0" algn="ctr">
                        <a:lnSpc>
                          <a:spcPct val="100000"/>
                        </a:lnSpc>
                        <a:spcBef>
                          <a:spcPts val="0"/>
                        </a:spcBef>
                        <a:spcAft>
                          <a:spcPts val="0"/>
                        </a:spcAft>
                        <a:buNone/>
                      </a:pPr>
                      <a:endParaRPr lang="en-GB" sz="1200" b="1" i="0" u="none" strike="noStrike" noProof="0">
                        <a:solidFill>
                          <a:srgbClr val="00B050"/>
                        </a:solidFill>
                        <a:latin typeface="Aptos Display"/>
                      </a:endParaRPr>
                    </a:p>
                    <a:p>
                      <a:pPr marL="0" marR="0" lvl="0" indent="0" algn="ctr">
                        <a:lnSpc>
                          <a:spcPct val="100000"/>
                        </a:lnSpc>
                        <a:spcBef>
                          <a:spcPts val="0"/>
                        </a:spcBef>
                        <a:spcAft>
                          <a:spcPts val="0"/>
                        </a:spcAft>
                        <a:buNone/>
                      </a:pPr>
                      <a:endParaRPr lang="en-GB" sz="1200" b="1" i="0" u="none" strike="noStrike" noProof="0">
                        <a:solidFill>
                          <a:srgbClr val="00B050"/>
                        </a:solidFill>
                        <a:latin typeface="Aptos Display"/>
                      </a:endParaRPr>
                    </a:p>
                    <a:p>
                      <a:pPr marL="0" marR="0" lvl="0" indent="0" algn="ctr">
                        <a:lnSpc>
                          <a:spcPct val="100000"/>
                        </a:lnSpc>
                        <a:spcBef>
                          <a:spcPts val="0"/>
                        </a:spcBef>
                        <a:spcAft>
                          <a:spcPts val="0"/>
                        </a:spcAft>
                        <a:buNone/>
                      </a:pPr>
                      <a:r>
                        <a:rPr lang="en-GB" sz="1200" b="1" i="0" u="none" strike="noStrike" noProof="0">
                          <a:solidFill>
                            <a:srgbClr val="00B050"/>
                          </a:solidFill>
                          <a:latin typeface="Aptos Display"/>
                        </a:rPr>
                        <a:t>Partner service </a:t>
                      </a:r>
                      <a:endParaRPr lang="en-GB"/>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7030A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chemeClr val="tx1"/>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00B05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00B05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00B05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00B05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B050"/>
                          </a:solidFill>
                          <a:effectLst/>
                          <a:uLnTx/>
                          <a:uFillTx/>
                          <a:latin typeface="Aptos Display" panose="020B0004020202020204" pitchFamily="34" charset="0"/>
                          <a:ea typeface="+mn-ea"/>
                          <a:cs typeface="+mn-cs"/>
                        </a:rPr>
                        <a:t>Partner service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rPr>
                        <a:t>11am - 12 pm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chemeClr val="accent4"/>
                          </a:solidFill>
                          <a:effectLst/>
                          <a:uLnTx/>
                          <a:uFillTx/>
                          <a:latin typeface="Aptos Display" panose="020B0004020202020204" pitchFamily="34" charset="0"/>
                          <a:ea typeface="+mn-ea"/>
                          <a:cs typeface="+mn-cs"/>
                        </a:rPr>
                        <a:t>Healthy Babies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chemeClr val="accent4"/>
                          </a:solidFill>
                          <a:effectLst/>
                          <a:uLnTx/>
                          <a:uFillTx/>
                          <a:latin typeface="Aptos Display" panose="020B0004020202020204" pitchFamily="34" charset="0"/>
                          <a:ea typeface="+mn-ea"/>
                          <a:cs typeface="+mn-cs"/>
                        </a:rPr>
                        <a:t>Stay and play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rPr>
                        <a:t>birth - 18 months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rPr>
                        <a:t>Drop in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rgbClr val="7030A0"/>
                        </a:solidFill>
                        <a:effectLst/>
                        <a:uLnTx/>
                        <a:uFillTx/>
                        <a:latin typeface="Aptos Display" panose="020B0004020202020204" pitchFamily="34" charset="0"/>
                        <a:ea typeface="+mn-ea"/>
                        <a:cs typeface="+mn-cs"/>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200" b="1" kern="1200">
                        <a:solidFill>
                          <a:schemeClr val="tx1"/>
                        </a:solidFill>
                        <a:latin typeface="Aptos Display" panose="020B0004020202020204" pitchFamily="34" charset="0"/>
                        <a:ea typeface="+mn-ea"/>
                        <a:cs typeface="+mn-cs"/>
                      </a:endParaRPr>
                    </a:p>
                    <a:p>
                      <a:pPr algn="ctr"/>
                      <a:endParaRPr lang="en-GB" sz="1200" b="1" kern="1200">
                        <a:solidFill>
                          <a:schemeClr val="tx1"/>
                        </a:solidFill>
                        <a:latin typeface="Aptos Display" panose="020B0004020202020204" pitchFamily="34" charset="0"/>
                        <a:ea typeface="+mn-ea"/>
                        <a:cs typeface="+mn-cs"/>
                      </a:endParaRPr>
                    </a:p>
                    <a:p>
                      <a:pPr algn="ctr"/>
                      <a:endParaRPr lang="en-GB" sz="1200" b="1" kern="1200">
                        <a:solidFill>
                          <a:schemeClr val="tx1"/>
                        </a:solidFill>
                        <a:latin typeface="Aptos Display" panose="020B0004020202020204" pitchFamily="34" charset="0"/>
                        <a:ea typeface="+mn-ea"/>
                        <a:cs typeface="+mn-cs"/>
                      </a:endParaRPr>
                    </a:p>
                    <a:p>
                      <a:pPr algn="ctr"/>
                      <a:endParaRPr lang="en-GB" sz="1200" b="1" kern="1200">
                        <a:solidFill>
                          <a:schemeClr val="tx1"/>
                        </a:solidFill>
                        <a:latin typeface="Aptos Display" panose="020B0004020202020204" pitchFamily="34" charset="0"/>
                        <a:ea typeface="+mn-ea"/>
                        <a:cs typeface="+mn-cs"/>
                      </a:endParaRPr>
                    </a:p>
                    <a:p>
                      <a:pPr algn="ctr"/>
                      <a:endParaRPr lang="en-GB" sz="1200" b="1" kern="1200">
                        <a:solidFill>
                          <a:schemeClr val="tx1"/>
                        </a:solidFill>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B050"/>
                          </a:solidFill>
                          <a:effectLst/>
                          <a:uLnTx/>
                          <a:uFillTx/>
                          <a:latin typeface="Aptos Display" panose="020B0004020202020204" pitchFamily="34" charset="0"/>
                          <a:ea typeface="+mn-ea"/>
                          <a:cs typeface="+mn-cs"/>
                        </a:rPr>
                        <a:t>Partner service </a:t>
                      </a:r>
                    </a:p>
                    <a:p>
                      <a:pPr algn="ctr"/>
                      <a:endParaRPr lang="en-GB" sz="1200" b="1" kern="1200">
                        <a:solidFill>
                          <a:schemeClr val="tx1"/>
                        </a:solidFill>
                        <a:latin typeface="Aptos Display" panose="020B0004020202020204" pitchFamily="34" charset="0"/>
                        <a:ea typeface="+mn-ea"/>
                        <a:cs typeface="+mn-cs"/>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10 - 11am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8064A2"/>
                          </a:solidFill>
                          <a:effectLst/>
                          <a:uLnTx/>
                          <a:uFillTx/>
                          <a:latin typeface="Aptos Display" panose="020B0004020202020204" pitchFamily="34" charset="0"/>
                          <a:ea typeface="+mn-ea"/>
                          <a:cs typeface="+mn-cs"/>
                        </a:rPr>
                        <a:t>Talk and play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18 months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Drop in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rgbClr val="8064A2"/>
                        </a:solidFill>
                        <a:effectLst/>
                        <a:uLnTx/>
                        <a:uFillTx/>
                        <a:latin typeface="Aptos Display" panose="020B0004020202020204" pitchFamily="34" charset="0"/>
                        <a:ea typeface="+mn-ea"/>
                        <a:cs typeface="+mn-cs"/>
                      </a:endParaRPr>
                    </a:p>
                    <a:p>
                      <a:pPr algn="ctr"/>
                      <a:endParaRPr lang="en-GB" sz="1200" b="0" dirty="0">
                        <a:solidFill>
                          <a:schemeClr val="tx1"/>
                        </a:solidFill>
                        <a:highlight>
                          <a:srgbClr val="FFFF00"/>
                        </a:highlight>
                        <a:latin typeface="Aptos Display" panose="020B0004020202020204" pitchFamily="34" charset="0"/>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93534">
                <a:tc vMerge="1">
                  <a:txBody>
                    <a:bodyPr/>
                    <a:lstStyle/>
                    <a:p>
                      <a:endParaRPr lang="en-GB"/>
                    </a:p>
                  </a:txBody>
                  <a:tcPr>
                    <a:lnT w="12700" cap="flat" cmpd="sng" algn="ctr">
                      <a:solidFill>
                        <a:schemeClr val="tx1"/>
                      </a:solidFill>
                      <a:prstDash val="solid"/>
                      <a:round/>
                      <a:headEnd type="none" w="med" len="med"/>
                      <a:tailEnd type="none" w="med" len="med"/>
                    </a:lnT>
                  </a:tcPr>
                </a:tc>
                <a:tc vMerge="1">
                  <a:txBody>
                    <a:bodyPr/>
                    <a:lstStyle/>
                    <a:p>
                      <a:pPr algn="ctr"/>
                      <a:endParaRPr lang="en-GB" sz="1200" b="0">
                        <a:solidFill>
                          <a:schemeClr val="tx1"/>
                        </a:solidFill>
                        <a:latin typeface="Aptos Display" panose="020B0004020202020204" pitchFamily="34" charset="0"/>
                      </a:endParaRPr>
                    </a:p>
                  </a:txBody>
                  <a:tcPr marL="91442" marR="91442">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rowSpan="2">
                  <a:txBody>
                    <a:bodyPr/>
                    <a:lstStyle/>
                    <a:p>
                      <a:pPr marL="0" marR="0" lvl="0" indent="0" algn="ctr" rtl="0" eaLnBrk="1" fontAlgn="auto" latinLnBrk="0" hangingPunct="1">
                        <a:lnSpc>
                          <a:spcPct val="100000"/>
                        </a:lnSpc>
                        <a:spcBef>
                          <a:spcPts val="0"/>
                        </a:spcBef>
                        <a:spcAft>
                          <a:spcPts val="0"/>
                        </a:spcAft>
                        <a:buClrTx/>
                        <a:buSzTx/>
                        <a:buFontTx/>
                        <a:buNone/>
                      </a:pPr>
                      <a:r>
                        <a:rPr lang="en-GB" sz="1200" b="0" i="0" u="none" strike="noStrike" kern="1200" cap="none" spc="0" normalizeH="0" baseline="0" noProof="0" dirty="0">
                          <a:ln>
                            <a:noFill/>
                          </a:ln>
                          <a:solidFill>
                            <a:schemeClr val="tx1"/>
                          </a:solidFill>
                          <a:effectLst/>
                          <a:uLnTx/>
                          <a:uFillTx/>
                          <a:latin typeface="Aptos Display"/>
                          <a:ea typeface="+mn-ea"/>
                          <a:cs typeface="+mn-cs"/>
                        </a:rPr>
                        <a:t>1:30 – 3 pm</a:t>
                      </a:r>
                      <a:r>
                        <a:rPr kumimoji="0" lang="en-GB" sz="1200" b="0" i="0" u="none" strike="noStrike" kern="1200" cap="none" spc="0" normalizeH="0" baseline="0" noProof="0" dirty="0">
                          <a:ln>
                            <a:noFill/>
                          </a:ln>
                          <a:solidFill>
                            <a:schemeClr val="tx1"/>
                          </a:solidFill>
                          <a:effectLst/>
                          <a:uLnTx/>
                          <a:uFillTx/>
                          <a:latin typeface="Aptos Display"/>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7030A0"/>
                          </a:solidFill>
                          <a:effectLst/>
                          <a:uLnTx/>
                          <a:uFillTx/>
                          <a:latin typeface="Aptos Display" panose="020B0004020202020204" pitchFamily="34" charset="0"/>
                          <a:ea typeface="+mn-ea"/>
                          <a:cs typeface="+mn-cs"/>
                        </a:rPr>
                        <a:t>Sensory Play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rPr>
                        <a:t>Drop 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rPr>
                        <a:t>Birth – 5 yrs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endParaRPr lang="en-GB" sz="1200" b="1" kern="1200">
                        <a:solidFill>
                          <a:srgbClr val="7030A0"/>
                        </a:solidFill>
                        <a:latin typeface="Aptos Display" panose="020B0004020202020204" pitchFamily="34" charset="0"/>
                        <a:ea typeface="+mn-ea"/>
                        <a:cs typeface="+mn-cs"/>
                      </a:endParaRPr>
                    </a:p>
                    <a:p>
                      <a:pPr algn="ctr"/>
                      <a:endParaRPr lang="en-GB" sz="1200" b="1" kern="1200">
                        <a:solidFill>
                          <a:srgbClr val="00B050"/>
                        </a:solidFill>
                        <a:latin typeface="Aptos Display" panose="020B0004020202020204" pitchFamily="34" charset="0"/>
                        <a:ea typeface="+mn-ea"/>
                        <a:cs typeface="+mn-cs"/>
                      </a:endParaRPr>
                    </a:p>
                    <a:p>
                      <a:pPr algn="ctr"/>
                      <a:r>
                        <a:rPr lang="en-GB" sz="1200" b="1" kern="1200">
                          <a:solidFill>
                            <a:srgbClr val="00B050"/>
                          </a:solidFill>
                          <a:latin typeface="Aptos Display" panose="020B0004020202020204" pitchFamily="34" charset="0"/>
                          <a:ea typeface="+mn-ea"/>
                          <a:cs typeface="+mn-cs"/>
                        </a:rPr>
                        <a:t>Portage</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endParaRPr lang="en-GB" sz="1200" b="1">
                        <a:solidFill>
                          <a:srgbClr val="00B050"/>
                        </a:solidFill>
                        <a:latin typeface="Aptos Display" panose="020B0004020202020204" pitchFamily="34" charset="0"/>
                      </a:endParaRPr>
                    </a:p>
                    <a:p>
                      <a:pPr algn="ctr"/>
                      <a:r>
                        <a:rPr lang="en-GB" sz="1200" b="1">
                          <a:solidFill>
                            <a:srgbClr val="00B050"/>
                          </a:solidFill>
                          <a:latin typeface="Aptos Display" panose="020B0004020202020204" pitchFamily="34" charset="0"/>
                        </a:rPr>
                        <a:t>Blossom  baby massage </a:t>
                      </a:r>
                    </a:p>
                    <a:p>
                      <a:pPr algn="ctr"/>
                      <a:r>
                        <a:rPr lang="en-GB" sz="1200" b="1">
                          <a:solidFill>
                            <a:srgbClr val="00B050"/>
                          </a:solidFill>
                          <a:latin typeface="Aptos Display" panose="020B0004020202020204" pitchFamily="34" charset="0"/>
                        </a:rPr>
                        <a:t>Booking required </a:t>
                      </a:r>
                      <a:endParaRPr lang="en-GB" sz="1200" b="0">
                        <a:solidFill>
                          <a:schemeClr val="tx1"/>
                        </a:solidFill>
                        <a:highlight>
                          <a:srgbClr val="FFFF00"/>
                        </a:highlight>
                        <a:latin typeface="Aptos Display" panose="020B0004020202020204" pitchFamily="34" charset="0"/>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46585331"/>
                  </a:ext>
                </a:extLst>
              </a:tr>
              <a:tr h="891649">
                <a:tc vMerge="1">
                  <a:txBody>
                    <a:bodyPr/>
                    <a:lstStyle/>
                    <a:p>
                      <a:endParaRPr lang="en-GB"/>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1:30 - 2:30pm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8064A2"/>
                          </a:solidFill>
                          <a:effectLst/>
                          <a:uLnTx/>
                          <a:uFillTx/>
                          <a:latin typeface="Aptos Display" panose="020B0004020202020204" pitchFamily="34" charset="0"/>
                          <a:ea typeface="+mn-ea"/>
                          <a:cs typeface="+mn-cs"/>
                        </a:rPr>
                        <a:t>PAFT toddler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rPr>
                        <a:t>12 months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endParaRPr>
                    </a:p>
                    <a:p>
                      <a:pPr algn="ctr"/>
                      <a:endParaRPr lang="en-GB" sz="1200" b="0" dirty="0">
                        <a:solidFill>
                          <a:schemeClr val="tx1"/>
                        </a:solidFill>
                        <a:latin typeface="Aptos Display" panose="020B0004020202020204" pitchFamily="34" charset="0"/>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3971495412"/>
                  </a:ext>
                </a:extLst>
              </a:tr>
            </a:tbl>
          </a:graphicData>
        </a:graphic>
      </p:graphicFrame>
      <p:sp>
        <p:nvSpPr>
          <p:cNvPr id="4" name="TextBox 3">
            <a:extLst>
              <a:ext uri="{FF2B5EF4-FFF2-40B4-BE49-F238E27FC236}">
                <a16:creationId xmlns:a16="http://schemas.microsoft.com/office/drawing/2014/main" id="{EE8E9C4E-4404-44A5-CA8D-D7812E5F3B31}"/>
              </a:ext>
            </a:extLst>
          </p:cNvPr>
          <p:cNvSpPr txBox="1"/>
          <p:nvPr/>
        </p:nvSpPr>
        <p:spPr>
          <a:xfrm>
            <a:off x="1696212" y="175750"/>
            <a:ext cx="5751576" cy="46166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8064A2"/>
                </a:solidFill>
                <a:effectLst/>
                <a:uLnTx/>
                <a:uFillTx/>
                <a:latin typeface="Calibri"/>
                <a:ea typeface="+mn-ea"/>
                <a:cs typeface="+mn-cs"/>
              </a:rPr>
              <a:t>Best Start In Life Family Hub Central  </a:t>
            </a:r>
          </a:p>
        </p:txBody>
      </p:sp>
    </p:spTree>
    <p:extLst>
      <p:ext uri="{BB962C8B-B14F-4D97-AF65-F5344CB8AC3E}">
        <p14:creationId xmlns:p14="http://schemas.microsoft.com/office/powerpoint/2010/main" val="36359273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BF4EFEE-B3A9-6EB4-3B64-931D8760FE12}"/>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DD6E710C-E293-8F93-E527-266773793E59}"/>
              </a:ext>
            </a:extLst>
          </p:cNvPr>
          <p:cNvGraphicFramePr>
            <a:graphicFrameLocks noGrp="1"/>
          </p:cNvGraphicFramePr>
          <p:nvPr>
            <p:extLst>
              <p:ext uri="{D42A27DB-BD31-4B8C-83A1-F6EECF244321}">
                <p14:modId xmlns:p14="http://schemas.microsoft.com/office/powerpoint/2010/main" val="3869150700"/>
              </p:ext>
            </p:extLst>
          </p:nvPr>
        </p:nvGraphicFramePr>
        <p:xfrm>
          <a:off x="203754" y="646991"/>
          <a:ext cx="8901084" cy="6240780"/>
        </p:xfrm>
        <a:graphic>
          <a:graphicData uri="http://schemas.openxmlformats.org/drawingml/2006/table">
            <a:tbl>
              <a:tblPr firstRow="1" bandRow="1">
                <a:tableStyleId>{5C22544A-7EE6-4342-B048-85BDC9FD1C3A}</a:tableStyleId>
              </a:tblPr>
              <a:tblGrid>
                <a:gridCol w="987564">
                  <a:extLst>
                    <a:ext uri="{9D8B030D-6E8A-4147-A177-3AD203B41FA5}">
                      <a16:colId xmlns:a16="http://schemas.microsoft.com/office/drawing/2014/main" val="20000"/>
                    </a:ext>
                  </a:extLst>
                </a:gridCol>
                <a:gridCol w="1547990">
                  <a:extLst>
                    <a:ext uri="{9D8B030D-6E8A-4147-A177-3AD203B41FA5}">
                      <a16:colId xmlns:a16="http://schemas.microsoft.com/office/drawing/2014/main" val="20001"/>
                    </a:ext>
                  </a:extLst>
                </a:gridCol>
                <a:gridCol w="1466932">
                  <a:extLst>
                    <a:ext uri="{9D8B030D-6E8A-4147-A177-3AD203B41FA5}">
                      <a16:colId xmlns:a16="http://schemas.microsoft.com/office/drawing/2014/main" val="20002"/>
                    </a:ext>
                  </a:extLst>
                </a:gridCol>
                <a:gridCol w="1536192">
                  <a:extLst>
                    <a:ext uri="{9D8B030D-6E8A-4147-A177-3AD203B41FA5}">
                      <a16:colId xmlns:a16="http://schemas.microsoft.com/office/drawing/2014/main" val="20003"/>
                    </a:ext>
                  </a:extLst>
                </a:gridCol>
                <a:gridCol w="1703388">
                  <a:extLst>
                    <a:ext uri="{9D8B030D-6E8A-4147-A177-3AD203B41FA5}">
                      <a16:colId xmlns:a16="http://schemas.microsoft.com/office/drawing/2014/main" val="20004"/>
                    </a:ext>
                  </a:extLst>
                </a:gridCol>
                <a:gridCol w="1659018">
                  <a:extLst>
                    <a:ext uri="{9D8B030D-6E8A-4147-A177-3AD203B41FA5}">
                      <a16:colId xmlns:a16="http://schemas.microsoft.com/office/drawing/2014/main" val="20005"/>
                    </a:ext>
                  </a:extLst>
                </a:gridCol>
              </a:tblGrid>
              <a:tr h="194882">
                <a:tc>
                  <a:txBody>
                    <a:bodyPr/>
                    <a:lstStyle/>
                    <a:p>
                      <a:pPr algn="ctr"/>
                      <a:r>
                        <a:rPr lang="en-GB" sz="1200">
                          <a:solidFill>
                            <a:schemeClr val="tx1"/>
                          </a:solidFill>
                          <a:latin typeface="Aptos Display" panose="020B0004020202020204" pitchFamily="34" charset="0"/>
                        </a:rPr>
                        <a:t>Venues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Monday 28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Tuesday 29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Wednesday 30  </a:t>
                      </a:r>
                      <a:r>
                        <a:rPr lang="en-GB" sz="1200" b="1" i="0" u="none" strike="noStrike" noProof="0">
                          <a:solidFill>
                            <a:schemeClr val="tx1"/>
                          </a:solidFill>
                          <a:latin typeface="Aptos Display" panose="020B0004020202020204" pitchFamily="34" charset="0"/>
                        </a:rPr>
                        <a:t>September </a:t>
                      </a:r>
                      <a:r>
                        <a:rPr lang="en-GB" sz="1200" b="1">
                          <a:solidFill>
                            <a:schemeClr val="tx1"/>
                          </a:solidFill>
                          <a:latin typeface="Aptos Display" panose="020B0004020202020204" pitchFamily="34" charset="0"/>
                        </a:rPr>
                        <a:t>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rtl="0" eaLnBrk="1" fontAlgn="auto" latinLnBrk="0" hangingPunct="1">
                        <a:lnSpc>
                          <a:spcPct val="100000"/>
                        </a:lnSpc>
                        <a:spcBef>
                          <a:spcPts val="0"/>
                        </a:spcBef>
                        <a:spcAft>
                          <a:spcPts val="0"/>
                        </a:spcAft>
                        <a:buClrTx/>
                        <a:buSzTx/>
                        <a:buFontTx/>
                        <a:buNone/>
                      </a:pPr>
                      <a:r>
                        <a:rPr lang="en-GB" sz="1200" b="1">
                          <a:solidFill>
                            <a:schemeClr val="tx1"/>
                          </a:solidFill>
                          <a:latin typeface="Aptos Display" panose="020B0004020202020204" pitchFamily="34" charset="0"/>
                        </a:rPr>
                        <a:t>Thursday 01 October 2026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r>
                        <a:rPr lang="en-GB" sz="1200" b="1">
                          <a:solidFill>
                            <a:schemeClr val="tx1"/>
                          </a:solidFill>
                          <a:latin typeface="Aptos Display"/>
                        </a:rPr>
                        <a:t>Friday  02 October 2026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0"/>
                  </a:ext>
                </a:extLst>
              </a:tr>
              <a:tr h="301966">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accent4"/>
                          </a:solidFill>
                          <a:effectLst/>
                          <a:uLnTx/>
                          <a:uFillTx/>
                          <a:latin typeface="Aptos Display"/>
                          <a:ea typeface="+mn-ea"/>
                          <a:cs typeface="Aharoni"/>
                        </a:rPr>
                        <a:t>Best Start in Life Family Hub Cedars </a:t>
                      </a:r>
                      <a:r>
                        <a:rPr kumimoji="0" lang="en-GB" sz="1200" b="1" i="0" u="none" strike="noStrike" kern="1200" cap="none" spc="0" normalizeH="0" baseline="0" noProof="0">
                          <a:ln>
                            <a:noFill/>
                          </a:ln>
                          <a:solidFill>
                            <a:prstClr val="black"/>
                          </a:solidFill>
                          <a:effectLst/>
                          <a:uLnTx/>
                          <a:uFillTx/>
                          <a:latin typeface="Aptos Display"/>
                          <a:ea typeface="+mn-ea"/>
                          <a:cs typeface="Aharoni"/>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Whittlesea Road, Harrow, HA3 6LS.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020 8736 6222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dirty="0">
                          <a:solidFill>
                            <a:schemeClr val="tx1"/>
                          </a:solidFill>
                          <a:latin typeface="Aptos Display" panose="020B0004020202020204" pitchFamily="34" charset="0"/>
                        </a:rPr>
                        <a:t>10 – 11.15am </a:t>
                      </a:r>
                      <a:endParaRPr lang="en-GB" sz="1200" b="1" dirty="0">
                        <a:solidFill>
                          <a:schemeClr val="tx1"/>
                        </a:solidFill>
                        <a:latin typeface="Aptos Display" panose="020B0004020202020204" pitchFamily="34" charset="0"/>
                      </a:endParaRPr>
                    </a:p>
                    <a:p>
                      <a:pPr algn="ctr"/>
                      <a:r>
                        <a:rPr lang="en-GB" sz="1200" b="1" dirty="0">
                          <a:solidFill>
                            <a:schemeClr val="accent4"/>
                          </a:solidFill>
                          <a:latin typeface="Aptos Display" panose="020B0004020202020204" pitchFamily="34" charset="0"/>
                        </a:rPr>
                        <a:t>Babbling Babies </a:t>
                      </a:r>
                    </a:p>
                    <a:p>
                      <a:pPr algn="ctr"/>
                      <a:r>
                        <a:rPr lang="en-GB" sz="1200" dirty="0">
                          <a:latin typeface="Aptos Display" panose="020B0004020202020204" pitchFamily="34" charset="0"/>
                        </a:rPr>
                        <a:t>Prenatal – Crawlers</a:t>
                      </a:r>
                    </a:p>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b="0" dirty="0">
                          <a:solidFill>
                            <a:schemeClr val="tx1"/>
                          </a:solidFill>
                          <a:latin typeface="Aptos Display" panose="020B0004020202020204" pitchFamily="34" charset="0"/>
                        </a:rPr>
                        <a:t>Drop in </a:t>
                      </a:r>
                      <a:endParaRPr lang="en-GB" sz="1200" b="1" dirty="0">
                        <a:solidFill>
                          <a:srgbClr val="7030A0"/>
                        </a:solidFill>
                        <a:latin typeface="Aptos Display" panose="020B0004020202020204" pitchFamily="34" charset="0"/>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B050"/>
                          </a:solidFill>
                          <a:effectLst/>
                          <a:uLnTx/>
                          <a:uFillTx/>
                          <a:latin typeface="Aptos Display" panose="020B0004020202020204" pitchFamily="34" charset="0"/>
                          <a:ea typeface="+mn-ea"/>
                          <a:cs typeface="+mn-cs"/>
                        </a:rPr>
                        <a:t>Infant feeding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B050"/>
                          </a:solidFill>
                          <a:effectLst/>
                          <a:uLnTx/>
                          <a:uFillTx/>
                          <a:latin typeface="Aptos Display" panose="020B0004020202020204" pitchFamily="34" charset="0"/>
                          <a:ea typeface="+mn-ea"/>
                          <a:cs typeface="+mn-cs"/>
                        </a:rPr>
                        <a:t>Call for more information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marL="0" marR="0" lvl="0" indent="0" algn="ctr" rtl="0">
                        <a:lnSpc>
                          <a:spcPct val="100000"/>
                        </a:lnSpc>
                        <a:spcBef>
                          <a:spcPts val="0"/>
                        </a:spcBef>
                        <a:spcAft>
                          <a:spcPts val="0"/>
                        </a:spcAft>
                        <a:buClrTx/>
                        <a:buSzTx/>
                        <a:buFontTx/>
                        <a:buNone/>
                      </a:pPr>
                      <a:endParaRPr lang="en-GB" sz="1200" b="0" i="0" u="none" strike="noStrike" kern="1200" cap="none" spc="0" normalizeH="0" baseline="0" noProof="0" dirty="0">
                        <a:ln>
                          <a:noFill/>
                        </a:ln>
                        <a:solidFill>
                          <a:prstClr val="black"/>
                        </a:solidFill>
                        <a:effectLst/>
                        <a:uLnTx/>
                        <a:uFillTx/>
                        <a:latin typeface="Aptos Display"/>
                        <a:ea typeface="+mn-ea"/>
                        <a:cs typeface="+mn-cs"/>
                      </a:endParaRPr>
                    </a:p>
                    <a:p>
                      <a:pPr marL="0" marR="0" lvl="0" indent="0" algn="ctr">
                        <a:lnSpc>
                          <a:spcPct val="100000"/>
                        </a:lnSpc>
                        <a:spcBef>
                          <a:spcPts val="0"/>
                        </a:spcBef>
                        <a:spcAft>
                          <a:spcPts val="0"/>
                        </a:spcAft>
                        <a:buClrTx/>
                        <a:buSzTx/>
                        <a:buFontTx/>
                        <a:buNone/>
                      </a:pPr>
                      <a:endParaRPr lang="en-GB" sz="1200" b="0" i="0" u="none" strike="noStrike" kern="1200" cap="none" spc="0" normalizeH="0" baseline="0" noProof="0" dirty="0">
                        <a:ln>
                          <a:noFill/>
                        </a:ln>
                        <a:solidFill>
                          <a:prstClr val="black"/>
                        </a:solidFill>
                        <a:effectLst/>
                        <a:uLnTx/>
                        <a:uFillTx/>
                        <a:latin typeface="Aptos Display"/>
                        <a:ea typeface="+mn-ea"/>
                        <a:cs typeface="+mn-cs"/>
                      </a:endParaRPr>
                    </a:p>
                    <a:p>
                      <a:pPr marL="0" marR="0" lvl="0" indent="0" algn="ctr">
                        <a:lnSpc>
                          <a:spcPct val="100000"/>
                        </a:lnSpc>
                        <a:spcBef>
                          <a:spcPts val="0"/>
                        </a:spcBef>
                        <a:spcAft>
                          <a:spcPts val="0"/>
                        </a:spcAft>
                        <a:buClrTx/>
                        <a:buSzTx/>
                        <a:buFontTx/>
                        <a:buNone/>
                      </a:pPr>
                      <a:endParaRPr lang="en-GB" sz="1200" b="0" i="0" u="none" strike="noStrike" kern="1200" cap="none" spc="0" normalizeH="0" baseline="0" noProof="0" dirty="0">
                        <a:ln>
                          <a:noFill/>
                        </a:ln>
                        <a:solidFill>
                          <a:prstClr val="black"/>
                        </a:solidFill>
                        <a:effectLst/>
                        <a:uLnTx/>
                        <a:uFillTx/>
                        <a:latin typeface="Aptos Display"/>
                        <a:ea typeface="+mn-ea"/>
                        <a:cs typeface="+mn-cs"/>
                      </a:endParaRPr>
                    </a:p>
                    <a:p>
                      <a:pPr marL="0" marR="0" lvl="0" indent="0" algn="ctr">
                        <a:lnSpc>
                          <a:spcPct val="100000"/>
                        </a:lnSpc>
                        <a:spcBef>
                          <a:spcPts val="0"/>
                        </a:spcBef>
                        <a:spcAft>
                          <a:spcPts val="0"/>
                        </a:spcAft>
                        <a:buClrTx/>
                        <a:buSzTx/>
                        <a:buFontTx/>
                        <a:buNone/>
                      </a:pPr>
                      <a:r>
                        <a:rPr lang="en-GB" sz="1200" b="0" i="0" u="none" strike="noStrike" kern="1200" cap="none" spc="0" normalizeH="0" baseline="0" noProof="0" dirty="0">
                          <a:ln>
                            <a:noFill/>
                          </a:ln>
                          <a:solidFill>
                            <a:prstClr val="black"/>
                          </a:solidFill>
                          <a:effectLst/>
                          <a:uLnTx/>
                          <a:uFillTx/>
                          <a:latin typeface="Aptos Display"/>
                          <a:ea typeface="+mn-ea"/>
                          <a:cs typeface="+mn-cs"/>
                        </a:rPr>
                        <a:t>1 – 2 pm </a:t>
                      </a:r>
                      <a:endParaRPr lang="en-US" dirty="0"/>
                    </a:p>
                    <a:p>
                      <a:pPr marL="0" marR="0" lvl="0" indent="0" algn="ctr" rtl="0">
                        <a:lnSpc>
                          <a:spcPct val="100000"/>
                        </a:lnSpc>
                        <a:spcBef>
                          <a:spcPts val="0"/>
                        </a:spcBef>
                        <a:spcAft>
                          <a:spcPts val="0"/>
                        </a:spcAft>
                        <a:buClrTx/>
                        <a:buSzTx/>
                        <a:buFontTx/>
                        <a:buNone/>
                      </a:pPr>
                      <a:r>
                        <a:rPr lang="en-GB" sz="1200" b="1" i="0" u="none" strike="noStrike" kern="1200" cap="none" spc="0" normalizeH="0" baseline="0" noProof="0" dirty="0">
                          <a:ln>
                            <a:noFill/>
                          </a:ln>
                          <a:solidFill>
                            <a:srgbClr val="8064A2"/>
                          </a:solidFill>
                          <a:effectLst/>
                          <a:uLnTx/>
                          <a:uFillTx/>
                          <a:latin typeface="Aptos Display"/>
                          <a:ea typeface="+mn-ea"/>
                          <a:cs typeface="+mn-cs"/>
                        </a:rPr>
                        <a:t>Baby Group </a:t>
                      </a:r>
                      <a:endParaRPr lang="en-GB" dirty="0"/>
                    </a:p>
                    <a:p>
                      <a:pPr marL="0" marR="0" lvl="0" indent="0" algn="ctr" rtl="0">
                        <a:lnSpc>
                          <a:spcPct val="100000"/>
                        </a:lnSpc>
                        <a:spcBef>
                          <a:spcPts val="0"/>
                        </a:spcBef>
                        <a:spcAft>
                          <a:spcPts val="0"/>
                        </a:spcAft>
                        <a:buClrTx/>
                        <a:buSzTx/>
                        <a:buFontTx/>
                        <a:buNone/>
                      </a:pPr>
                      <a:r>
                        <a:rPr lang="en-GB" sz="1200" b="0" i="0" u="none" strike="noStrike" kern="1200" cap="none" spc="0" normalizeH="0" baseline="0" noProof="0" dirty="0">
                          <a:ln>
                            <a:noFill/>
                          </a:ln>
                          <a:solidFill>
                            <a:prstClr val="black"/>
                          </a:solidFill>
                          <a:effectLst/>
                          <a:uLnTx/>
                          <a:uFillTx/>
                          <a:latin typeface="Aptos Display"/>
                          <a:ea typeface="+mn-ea"/>
                          <a:cs typeface="+mn-cs"/>
                        </a:rPr>
                        <a:t>Drop in </a:t>
                      </a:r>
                    </a:p>
                    <a:p>
                      <a:pPr marL="0" marR="0" lvl="0" indent="0" algn="ctr" rtl="0">
                        <a:lnSpc>
                          <a:spcPct val="100000"/>
                        </a:lnSpc>
                        <a:spcBef>
                          <a:spcPts val="0"/>
                        </a:spcBef>
                        <a:spcAft>
                          <a:spcPts val="0"/>
                        </a:spcAft>
                        <a:buClrTx/>
                        <a:buSzTx/>
                        <a:buFontTx/>
                        <a:buNone/>
                      </a:pPr>
                      <a:r>
                        <a:rPr lang="en-GB" sz="1200" b="0" i="0" u="none" strike="noStrike" kern="1200" cap="none" spc="0" normalizeH="0" baseline="0" noProof="0">
                          <a:ln>
                            <a:noFill/>
                          </a:ln>
                          <a:solidFill>
                            <a:prstClr val="black"/>
                          </a:solidFill>
                          <a:effectLst/>
                          <a:uLnTx/>
                          <a:uFillTx/>
                          <a:latin typeface="Aptos Display"/>
                          <a:ea typeface="+mn-ea"/>
                          <a:cs typeface="+mn-cs"/>
                        </a:rPr>
                        <a:t>Birth –crawlers </a:t>
                      </a:r>
                      <a:endParaRPr lang="en-GB" dirty="0"/>
                    </a:p>
                    <a:p>
                      <a:pPr marL="0" marR="0" lvl="0" indent="0" algn="ctr" rtl="0">
                        <a:lnSpc>
                          <a:spcPct val="100000"/>
                        </a:lnSpc>
                        <a:spcBef>
                          <a:spcPts val="0"/>
                        </a:spcBef>
                        <a:spcAft>
                          <a:spcPts val="0"/>
                        </a:spcAft>
                        <a:buClrTx/>
                        <a:buSzTx/>
                        <a:buFontTx/>
                        <a:buNone/>
                      </a:pPr>
                      <a:endParaRPr kumimoji="0" lang="en-GB" dirty="0"/>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10 – 11am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8064A2"/>
                          </a:solidFill>
                          <a:effectLst/>
                          <a:uLnTx/>
                          <a:uFillTx/>
                          <a:latin typeface="Aptos Display" panose="020B0004020202020204" pitchFamily="34" charset="0"/>
                          <a:ea typeface="+mn-ea"/>
                          <a:cs typeface="+mn-cs"/>
                        </a:rPr>
                        <a:t>TALK &amp; Play Group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Ed psych attending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drop in </a:t>
                      </a:r>
                      <a:endParaRPr kumimoji="0" lang="en-GB" sz="1200" b="1" i="0" u="none" strike="noStrike" kern="1200" cap="none" spc="0" normalizeH="0" baseline="0" noProof="0" dirty="0">
                        <a:ln>
                          <a:noFill/>
                        </a:ln>
                        <a:solidFill>
                          <a:schemeClr val="accent4"/>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rPr>
                        <a:t>18 months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endParaRPr lang="en-GB" sz="1200" b="1">
                        <a:solidFill>
                          <a:srgbClr val="7030A0"/>
                        </a:solidFill>
                        <a:latin typeface="Aptos Display" panose="020B0004020202020204" pitchFamily="34" charset="0"/>
                      </a:endParaRPr>
                    </a:p>
                    <a:p>
                      <a:pPr algn="ctr"/>
                      <a:endParaRPr lang="en-GB" sz="1200" b="1">
                        <a:solidFill>
                          <a:srgbClr val="00B050"/>
                        </a:solidFill>
                        <a:latin typeface="Aptos Display" panose="020B0004020202020204" pitchFamily="34" charset="0"/>
                      </a:endParaRPr>
                    </a:p>
                    <a:p>
                      <a:pPr algn="ctr"/>
                      <a:endParaRPr lang="en-GB" sz="1200" b="1">
                        <a:solidFill>
                          <a:srgbClr val="00B050"/>
                        </a:solidFill>
                        <a:latin typeface="Aptos Display" panose="020B0004020202020204" pitchFamily="34" charset="0"/>
                      </a:endParaRPr>
                    </a:p>
                    <a:p>
                      <a:pPr algn="ctr"/>
                      <a:endParaRPr lang="en-GB" sz="1200" b="1">
                        <a:solidFill>
                          <a:srgbClr val="00B050"/>
                        </a:solidFill>
                        <a:latin typeface="Aptos Display" panose="020B0004020202020204" pitchFamily="34" charset="0"/>
                      </a:endParaRPr>
                    </a:p>
                    <a:p>
                      <a:pPr algn="ctr"/>
                      <a:endParaRPr lang="en-GB" sz="1200" b="1">
                        <a:solidFill>
                          <a:srgbClr val="00B050"/>
                        </a:solidFill>
                        <a:latin typeface="Aptos Display" panose="020B0004020202020204" pitchFamily="34" charset="0"/>
                      </a:endParaRPr>
                    </a:p>
                    <a:p>
                      <a:pPr algn="ctr"/>
                      <a:r>
                        <a:rPr lang="en-GB" sz="1200" b="1">
                          <a:solidFill>
                            <a:srgbClr val="00B050"/>
                          </a:solidFill>
                          <a:latin typeface="Aptos Display" panose="020B0004020202020204" pitchFamily="34" charset="0"/>
                        </a:rPr>
                        <a:t>Partner services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791063">
                <a:tc vMerge="1">
                  <a:txBody>
                    <a:bodyPr/>
                    <a:lstStyle/>
                    <a:p>
                      <a:endParaRPr lang="en-GB"/>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  – 3.30pm </a:t>
                      </a:r>
                      <a:endParaRPr kumimoji="0" lang="en-GB" sz="1200" b="1" i="0" u="none" strike="noStrike" kern="1200" cap="none" spc="0" normalizeH="0" baseline="0" noProof="0" dirty="0">
                        <a:ln>
                          <a:noFill/>
                        </a:ln>
                        <a:solidFill>
                          <a:srgbClr val="7030A0"/>
                        </a:solidFill>
                        <a:effectLst/>
                        <a:uLnTx/>
                        <a:uFillTx/>
                        <a:latin typeface="Aptos Display" panose="020B0004020202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8064A2"/>
                          </a:solidFill>
                          <a:effectLst/>
                          <a:uLnTx/>
                          <a:uFillTx/>
                          <a:latin typeface="Aptos Display" panose="020B0004020202020204" pitchFamily="34" charset="0"/>
                          <a:ea typeface="+mn-ea"/>
                          <a:cs typeface="+mn-cs"/>
                        </a:rPr>
                        <a:t>2-year checks </a:t>
                      </a:r>
                      <a:r>
                        <a:rPr kumimoji="0" lang="en-GB" sz="1200" b="1"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 </a:t>
                      </a:r>
                      <a:endParaRPr kumimoji="0" lang="en-GB" sz="1200" b="1" i="0" u="none" strike="noStrike" kern="1200" cap="none" spc="0" normalizeH="0" baseline="0" noProof="0" dirty="0">
                        <a:ln>
                          <a:noFill/>
                        </a:ln>
                        <a:solidFill>
                          <a:srgbClr val="7030A0"/>
                        </a:solidFill>
                        <a:effectLst/>
                        <a:uLnTx/>
                        <a:uFillTx/>
                        <a:latin typeface="Aptos Display" panose="020B0004020202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Bookable Service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 – 2.30pm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8064A2"/>
                          </a:solidFill>
                          <a:effectLst/>
                          <a:uLnTx/>
                          <a:uFillTx/>
                          <a:latin typeface="Aptos Display" panose="020B0004020202020204" pitchFamily="34" charset="0"/>
                          <a:ea typeface="+mn-ea"/>
                          <a:cs typeface="+mn-cs"/>
                        </a:rPr>
                        <a:t>Sensory Play with Sensory Room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rPr>
                        <a:t>Birth - 5yrs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Drop in </a:t>
                      </a:r>
                      <a:endParaRPr dirty="0"/>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kumimoji="0" lang="en-US"/>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chemeClr val="accent4"/>
                          </a:solidFill>
                          <a:effectLst/>
                          <a:uLnTx/>
                          <a:uFillTx/>
                          <a:latin typeface="Aptos Display" panose="020B0004020202020204" pitchFamily="34" charset="0"/>
                          <a:ea typeface="+mn-ea"/>
                          <a:cs typeface="+mn-cs"/>
                        </a:rPr>
                        <a:t>Special playtimes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chemeClr val="accent4"/>
                          </a:solidFill>
                          <a:effectLst/>
                          <a:uLnTx/>
                          <a:uFillTx/>
                          <a:latin typeface="Aptos Display" panose="020B0004020202020204" pitchFamily="34" charset="0"/>
                          <a:ea typeface="+mn-ea"/>
                          <a:cs typeface="+mn-cs"/>
                        </a:rPr>
                        <a:t>PM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chemeClr val="accent4"/>
                          </a:solidFill>
                          <a:effectLst/>
                          <a:uLnTx/>
                          <a:uFillTx/>
                          <a:latin typeface="Aptos Display" panose="020B0004020202020204" pitchFamily="34" charset="0"/>
                          <a:ea typeface="+mn-ea"/>
                          <a:cs typeface="+mn-cs"/>
                        </a:rPr>
                        <a:t>See flyer for more information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GB"/>
                    </a:p>
                  </a:txBody>
                  <a:tcPr/>
                </a:tc>
                <a:extLst>
                  <a:ext uri="{0D108BD9-81ED-4DB2-BD59-A6C34878D82A}">
                    <a16:rowId xmlns:a16="http://schemas.microsoft.com/office/drawing/2014/main" val="2712340202"/>
                  </a:ext>
                </a:extLst>
              </a:tr>
              <a:tr h="868680">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accent4"/>
                          </a:solidFill>
                          <a:effectLst/>
                          <a:uLnTx/>
                          <a:uFillTx/>
                          <a:latin typeface="Aptos Display" panose="020B0004020202020204" pitchFamily="34" charset="0"/>
                          <a:ea typeface="+mn-ea"/>
                          <a:cs typeface="Aharoni"/>
                        </a:rPr>
                        <a:t>The Pinner Centre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Chapel Lane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Car Park, Pinner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HA5 1AA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020 8424 1460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7030A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7030A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00B050"/>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B050"/>
                          </a:solidFill>
                          <a:effectLst/>
                          <a:uLnTx/>
                          <a:uFillTx/>
                          <a:latin typeface="Aptos Display" panose="020B0004020202020204" pitchFamily="34" charset="0"/>
                          <a:ea typeface="+mn-ea"/>
                          <a:cs typeface="+mn-cs"/>
                        </a:rPr>
                        <a:t>Partner services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200" b="0" dirty="0">
                          <a:solidFill>
                            <a:schemeClr val="tx1"/>
                          </a:solidFill>
                          <a:latin typeface="Aptos Display" panose="020B0004020202020204" pitchFamily="34" charset="0"/>
                        </a:rPr>
                        <a:t>10 – 11am </a:t>
                      </a:r>
                    </a:p>
                    <a:p>
                      <a:pPr algn="ctr"/>
                      <a:r>
                        <a:rPr lang="en-GB" sz="1200" b="1" dirty="0">
                          <a:solidFill>
                            <a:srgbClr val="7030A0"/>
                          </a:solidFill>
                          <a:latin typeface="Aptos Display" panose="020B0004020202020204" pitchFamily="34" charset="0"/>
                        </a:rPr>
                        <a:t>TALK &amp; Play Group </a:t>
                      </a:r>
                    </a:p>
                    <a:p>
                      <a:pPr algn="ctr"/>
                      <a:r>
                        <a:rPr lang="en-GB" sz="1200" b="0" dirty="0">
                          <a:solidFill>
                            <a:srgbClr val="7030A0"/>
                          </a:solidFill>
                          <a:latin typeface="Aptos Display" panose="020B0004020202020204" pitchFamily="34" charset="0"/>
                        </a:rPr>
                        <a:t>Drop in </a:t>
                      </a:r>
                    </a:p>
                    <a:p>
                      <a:pPr algn="ctr"/>
                      <a:r>
                        <a:rPr lang="en-GB" sz="1200" b="0" dirty="0">
                          <a:solidFill>
                            <a:schemeClr val="tx1"/>
                          </a:solidFill>
                          <a:latin typeface="Aptos Display" panose="020B0004020202020204" pitchFamily="34" charset="0"/>
                        </a:rPr>
                        <a:t>18 months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endParaRPr lang="en-GB" sz="1200" b="1">
                        <a:solidFill>
                          <a:schemeClr val="accent4"/>
                        </a:solidFill>
                        <a:latin typeface="Aptos Display" panose="020B00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10 – 11.30am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chemeClr val="accent4"/>
                          </a:solidFill>
                          <a:effectLst/>
                          <a:uLnTx/>
                          <a:uFillTx/>
                          <a:latin typeface="Aptos Display" panose="020B0004020202020204" pitchFamily="34" charset="0"/>
                          <a:ea typeface="+mn-ea"/>
                          <a:cs typeface="+mn-cs"/>
                        </a:rPr>
                        <a:t>Baby PAFT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rPr>
                        <a:t>Birth-crawlers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tx1"/>
                          </a:solidFill>
                          <a:effectLst/>
                          <a:uLnTx/>
                          <a:uFillTx/>
                          <a:latin typeface="Aptos Display" panose="020B0004020202020204" pitchFamily="34" charset="0"/>
                          <a:ea typeface="+mn-ea"/>
                          <a:cs typeface="+mn-cs"/>
                        </a:rPr>
                        <a:t>Drop in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1" dirty="0">
                        <a:solidFill>
                          <a:srgbClr val="00B050"/>
                        </a:solidFill>
                        <a:latin typeface="Aptos Display"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i="0" u="none" strike="noStrike" kern="1200" cap="none" spc="0" normalizeH="0" baseline="0" noProof="0" dirty="0">
                          <a:ln>
                            <a:noFill/>
                          </a:ln>
                          <a:solidFill>
                            <a:schemeClr val="tx1"/>
                          </a:solidFill>
                          <a:effectLst/>
                          <a:uLnTx/>
                          <a:uFillTx/>
                          <a:latin typeface="Aptos Display"/>
                          <a:ea typeface="+mn-ea"/>
                          <a:cs typeface="+mn-cs"/>
                        </a:rPr>
                        <a:t>9.30</a:t>
                      </a:r>
                      <a:r>
                        <a:rPr kumimoji="0" lang="en-GB" sz="1200" b="0" i="0" u="none" strike="noStrike" kern="1200" cap="none" spc="0" normalizeH="0" baseline="0" noProof="0" dirty="0">
                          <a:ln>
                            <a:noFill/>
                          </a:ln>
                          <a:solidFill>
                            <a:schemeClr val="tx1"/>
                          </a:solidFill>
                          <a:effectLst/>
                          <a:uLnTx/>
                          <a:uFillTx/>
                          <a:latin typeface="Aptos Display"/>
                          <a:ea typeface="+mn-ea"/>
                          <a:cs typeface="+mn-cs"/>
                        </a:rPr>
                        <a:t> – 10.45am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7030A0"/>
                          </a:solidFill>
                          <a:effectLst/>
                          <a:uLnTx/>
                          <a:uFillTx/>
                          <a:latin typeface="Aptos Display" panose="020B0004020202020204" pitchFamily="34" charset="0"/>
                          <a:ea typeface="+mn-ea"/>
                          <a:cs typeface="+mn-cs"/>
                        </a:rPr>
                        <a:t>Learning Through Play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Rising Stars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18 months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rgbClr val="7030A0"/>
                        </a:solidFill>
                        <a:effectLst/>
                        <a:uLnTx/>
                        <a:uFillTx/>
                        <a:latin typeface="Aptos Display" panose="020B0004020202020204" pitchFamily="34" charset="0"/>
                        <a:ea typeface="+mn-ea"/>
                        <a:cs typeface="+mn-cs"/>
                      </a:endParaRPr>
                    </a:p>
                    <a:p>
                      <a:pPr algn="ctr"/>
                      <a:endParaRPr lang="en-GB" sz="1200" b="1" dirty="0">
                        <a:solidFill>
                          <a:srgbClr val="7030A0"/>
                        </a:solidFill>
                        <a:latin typeface="Aptos Display" panose="020B00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795742">
                <a:tc vMerge="1">
                  <a:txBody>
                    <a:bodyPr/>
                    <a:lstStyle/>
                    <a:p>
                      <a:endParaRPr lang="en-GB"/>
                    </a:p>
                  </a:txBody>
                  <a:tcPr/>
                </a:tc>
                <a:tc vMerge="1">
                  <a:txBody>
                    <a:bodyPr/>
                    <a:lstStyle/>
                    <a:p>
                      <a:endParaRPr lang="en-GB"/>
                    </a:p>
                  </a:txBody>
                  <a:tcPr/>
                </a:tc>
                <a:tc>
                  <a:txBody>
                    <a:bodyPr/>
                    <a:lstStyle/>
                    <a:p>
                      <a:pPr lvl="0" algn="ctr">
                        <a:buNone/>
                      </a:pPr>
                      <a:endParaRPr lang="en-GB" sz="1200" b="1" i="0" u="none" strike="noStrike" noProof="0" dirty="0">
                        <a:solidFill>
                          <a:srgbClr val="00B050"/>
                        </a:solidFill>
                        <a:highlight>
                          <a:srgbClr val="FFFFFF"/>
                        </a:highlight>
                        <a:latin typeface="Aptos Display"/>
                      </a:endParaRPr>
                    </a:p>
                    <a:p>
                      <a:pPr lvl="0" algn="ctr">
                        <a:buNone/>
                      </a:pPr>
                      <a:r>
                        <a:rPr lang="en-GB" sz="1200" b="1" i="0" u="none" strike="noStrike" noProof="0" dirty="0">
                          <a:solidFill>
                            <a:srgbClr val="00B050"/>
                          </a:solidFill>
                          <a:highlight>
                            <a:srgbClr val="FFFFFF"/>
                          </a:highlight>
                          <a:latin typeface="Aptos Display"/>
                        </a:rPr>
                        <a:t>Partner service </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GB"/>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 – 2.30pm  </a:t>
                      </a:r>
                      <a:endParaRPr kumimoji="0" lang="en-GB" sz="1200" b="1"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8064A2"/>
                          </a:solidFill>
                          <a:effectLst/>
                          <a:uLnTx/>
                          <a:uFillTx/>
                          <a:latin typeface="Aptos Display" panose="020B0004020202020204" pitchFamily="34" charset="0"/>
                          <a:ea typeface="+mn-ea"/>
                          <a:cs typeface="+mn-cs"/>
                        </a:rPr>
                        <a:t>Toddler PAFT – Story time theme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12 months+ Drop in</a:t>
                      </a:r>
                      <a:r>
                        <a:rPr kumimoji="0" lang="en-GB" sz="1200" b="1" i="0" u="none" strike="noStrike" kern="1200" cap="none" spc="0" normalizeH="0" baseline="0" noProof="0" dirty="0">
                          <a:ln>
                            <a:noFill/>
                          </a:ln>
                          <a:solidFill>
                            <a:srgbClr val="8064A2"/>
                          </a:solidFill>
                          <a:effectLst/>
                          <a:uLnTx/>
                          <a:uFillTx/>
                          <a:latin typeface="Aptos Display" panose="020B0004020202020204" pitchFamily="34" charset="0"/>
                          <a:ea typeface="+mn-ea"/>
                          <a:cs typeface="+mn-cs"/>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GB"/>
                    </a:p>
                  </a:txBody>
                  <a:tcPr/>
                </a:tc>
                <a:extLst>
                  <a:ext uri="{0D108BD9-81ED-4DB2-BD59-A6C34878D82A}">
                    <a16:rowId xmlns:a16="http://schemas.microsoft.com/office/drawing/2014/main" val="2113273758"/>
                  </a:ext>
                </a:extLst>
              </a:tr>
              <a:tr h="777240">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8064A2"/>
                          </a:solidFill>
                          <a:effectLst/>
                          <a:uLnTx/>
                          <a:uFillTx/>
                          <a:latin typeface="Aptos Display"/>
                          <a:ea typeface="+mn-ea"/>
                          <a:cs typeface="Aharoni"/>
                        </a:rPr>
                        <a:t>Gange </a:t>
                      </a:r>
                      <a:r>
                        <a:rPr kumimoji="0" lang="en-GB" sz="1200" b="0" i="0" u="none" strike="noStrike" kern="1200" cap="none" spc="0" normalizeH="0" baseline="0" noProof="0">
                          <a:ln>
                            <a:noFill/>
                          </a:ln>
                          <a:solidFill>
                            <a:prstClr val="black"/>
                          </a:solidFill>
                          <a:effectLst/>
                          <a:uLnTx/>
                          <a:uFillTx/>
                          <a:latin typeface="Aptos Display"/>
                          <a:ea typeface="+mn-ea"/>
                          <a:cs typeface="Aharoni"/>
                        </a:rPr>
                        <a:t> </a:t>
                      </a:r>
                      <a:endParaRPr kumimoji="0" lang="en-GB" sz="1200" b="0" i="0" u="none" strike="noStrike" kern="1200" cap="none" spc="0" normalizeH="0" baseline="0" noProof="0">
                        <a:ln>
                          <a:noFill/>
                        </a:ln>
                        <a:solidFill>
                          <a:prstClr val="black"/>
                        </a:solidFill>
                        <a:effectLst/>
                        <a:uLnTx/>
                        <a:uFillTx/>
                        <a:latin typeface="Aptos Display"/>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68 Canning Road, Wealdstone,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HA3 7SN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020 8427 0134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algn="ctr"/>
                      <a:r>
                        <a:rPr lang="en-GB" sz="1200" b="0" dirty="0">
                          <a:latin typeface="Aptos Display" panose="020B0004020202020204" pitchFamily="34" charset="0"/>
                        </a:rPr>
                        <a:t>1 – 2.30pm</a:t>
                      </a:r>
                    </a:p>
                    <a:p>
                      <a:pPr algn="ctr"/>
                      <a:r>
                        <a:rPr lang="en-GB" sz="1200" b="1" dirty="0">
                          <a:solidFill>
                            <a:schemeClr val="accent4"/>
                          </a:solidFill>
                          <a:latin typeface="Aptos Display" panose="020B0004020202020204" pitchFamily="34" charset="0"/>
                        </a:rPr>
                        <a:t>Learning Through Play </a:t>
                      </a:r>
                    </a:p>
                    <a:p>
                      <a:pPr algn="ctr"/>
                      <a:r>
                        <a:rPr lang="en-GB" sz="1200" b="1" dirty="0">
                          <a:solidFill>
                            <a:schemeClr val="accent4"/>
                          </a:solidFill>
                          <a:latin typeface="Aptos Display" panose="020B0004020202020204" pitchFamily="34" charset="0"/>
                        </a:rPr>
                        <a:t>Rising Stars </a:t>
                      </a:r>
                    </a:p>
                    <a:p>
                      <a:pPr algn="ctr"/>
                      <a:r>
                        <a:rPr lang="en-GB" sz="1200" b="0" dirty="0">
                          <a:latin typeface="Aptos Display" panose="020B0004020202020204" pitchFamily="34" charset="0"/>
                        </a:rPr>
                        <a:t>Drop in </a:t>
                      </a:r>
                    </a:p>
                    <a:p>
                      <a:pPr algn="ctr"/>
                      <a:r>
                        <a:rPr lang="en-GB" sz="1200" b="0" dirty="0">
                          <a:latin typeface="Aptos Display" panose="020B0004020202020204" pitchFamily="34" charset="0"/>
                        </a:rPr>
                        <a:t>18 months +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0" dirty="0">
                        <a:solidFill>
                          <a:schemeClr val="tx1"/>
                        </a:solidFill>
                        <a:latin typeface="Aptos Display"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10 – 11.30am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8064A2"/>
                          </a:solidFill>
                          <a:effectLst/>
                          <a:uLnTx/>
                          <a:uFillTx/>
                          <a:latin typeface="Aptos Display" panose="020B0004020202020204" pitchFamily="34" charset="0"/>
                          <a:ea typeface="+mn-ea"/>
                          <a:cs typeface="+mn-cs"/>
                        </a:rPr>
                        <a:t>Stories &amp; Rhymes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Drop 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Birth - 5yrs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0" dirty="0">
                        <a:solidFill>
                          <a:schemeClr val="tx1"/>
                        </a:solidFill>
                        <a:latin typeface="Aptos Display" panose="020B0004020202020204" pitchFamily="34" charset="0"/>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algn="ctr"/>
                      <a:endParaRPr lang="en-GB" sz="1200" b="1">
                        <a:solidFill>
                          <a:srgbClr val="7030A0"/>
                        </a:solidFill>
                        <a:latin typeface="Aptos Display" panose="020B0004020202020204" pitchFamily="34" charset="0"/>
                      </a:endParaRPr>
                    </a:p>
                    <a:p>
                      <a:pPr algn="ctr"/>
                      <a:endParaRPr lang="en-GB" sz="1200" b="0">
                        <a:solidFill>
                          <a:schemeClr val="tx1"/>
                        </a:solidFill>
                        <a:latin typeface="Aptos Display" panose="020B0004020202020204" pitchFamily="34" charset="0"/>
                      </a:endParaRPr>
                    </a:p>
                    <a:p>
                      <a:pPr algn="ctr"/>
                      <a:endParaRPr lang="en-GB" sz="1200" b="0">
                        <a:solidFill>
                          <a:schemeClr val="tx1"/>
                        </a:solidFill>
                        <a:latin typeface="Aptos Display" panose="020B0004020202020204" pitchFamily="34" charset="0"/>
                      </a:endParaRPr>
                    </a:p>
                    <a:p>
                      <a:pPr algn="ctr"/>
                      <a:r>
                        <a:rPr lang="en-GB" sz="1200" b="1">
                          <a:solidFill>
                            <a:srgbClr val="00B050"/>
                          </a:solidFill>
                          <a:latin typeface="Aptos Display" panose="020B0004020202020204" pitchFamily="34" charset="0"/>
                        </a:rPr>
                        <a:t>Health ASQ’s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200" b="0">
                        <a:solidFill>
                          <a:schemeClr val="tx1"/>
                        </a:solidFill>
                        <a:latin typeface="Aptos Display" panose="020B0004020202020204" pitchFamily="34" charset="0"/>
                      </a:endParaRPr>
                    </a:p>
                    <a:p>
                      <a:pPr algn="ctr"/>
                      <a:r>
                        <a:rPr lang="en-GB" sz="1200" b="0">
                          <a:solidFill>
                            <a:schemeClr val="tx1"/>
                          </a:solidFill>
                          <a:latin typeface="Aptos Display" panose="020B0004020202020204" pitchFamily="34" charset="0"/>
                        </a:rPr>
                        <a:t>9:30 - 11:30am</a:t>
                      </a:r>
                    </a:p>
                    <a:p>
                      <a:pPr algn="ctr"/>
                      <a:r>
                        <a:rPr lang="en-GB" sz="1200" b="1">
                          <a:solidFill>
                            <a:srgbClr val="00B050"/>
                          </a:solidFill>
                          <a:latin typeface="Aptos Display" panose="020B0004020202020204" pitchFamily="34" charset="0"/>
                        </a:rPr>
                        <a:t>Childminders group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algn="ctr"/>
                      <a:r>
                        <a:rPr lang="en-GB" sz="1200" b="0" dirty="0">
                          <a:solidFill>
                            <a:schemeClr val="tx1"/>
                          </a:solidFill>
                          <a:latin typeface="Aptos Display" panose="020B0004020202020204" pitchFamily="34" charset="0"/>
                        </a:rPr>
                        <a:t>10 – 11am </a:t>
                      </a:r>
                    </a:p>
                    <a:p>
                      <a:pPr algn="ctr"/>
                      <a:r>
                        <a:rPr lang="en-GB" sz="1200" b="1" dirty="0">
                          <a:solidFill>
                            <a:schemeClr val="accent4"/>
                          </a:solidFill>
                          <a:latin typeface="Aptos Display" panose="020B0004020202020204" pitchFamily="34" charset="0"/>
                        </a:rPr>
                        <a:t>Talk and Play </a:t>
                      </a:r>
                    </a:p>
                    <a:p>
                      <a:pPr algn="ctr"/>
                      <a:r>
                        <a:rPr lang="en-GB" sz="1200" b="0" dirty="0">
                          <a:solidFill>
                            <a:schemeClr val="tx1"/>
                          </a:solidFill>
                          <a:latin typeface="Aptos Display" panose="020B0004020202020204" pitchFamily="34" charset="0"/>
                        </a:rPr>
                        <a:t>18 months +</a:t>
                      </a:r>
                    </a:p>
                    <a:p>
                      <a:pPr algn="ctr"/>
                      <a:r>
                        <a:rPr lang="en-GB" sz="1200" b="0" dirty="0">
                          <a:solidFill>
                            <a:schemeClr val="tx1"/>
                          </a:solidFill>
                          <a:latin typeface="Aptos Display" panose="020B0004020202020204" pitchFamily="34" charset="0"/>
                        </a:rPr>
                        <a:t>Drop in </a:t>
                      </a:r>
                      <a:endParaRPr lang="en-GB" sz="1200" b="1" dirty="0">
                        <a:solidFill>
                          <a:schemeClr val="accent4"/>
                        </a:solidFill>
                        <a:latin typeface="Aptos Display" panose="020B0004020202020204" pitchFamily="34" charset="0"/>
                      </a:endParaRPr>
                    </a:p>
                    <a:p>
                      <a:pPr algn="ctr"/>
                      <a:endParaRPr lang="en-GB" sz="1200" b="0" dirty="0">
                        <a:solidFill>
                          <a:schemeClr val="tx1"/>
                        </a:solidFill>
                        <a:latin typeface="Aptos Display" panose="020B0004020202020204" pitchFamily="34" charset="0"/>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96799366"/>
                  </a:ext>
                </a:extLst>
              </a:tr>
              <a:tr h="0">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7030A0"/>
                        </a:solidFill>
                        <a:effectLst/>
                        <a:uLnTx/>
                        <a:uFillTx/>
                        <a:latin typeface="Aptos Display" panose="020B0004020202020204" pitchFamily="34" charset="0"/>
                        <a:ea typeface="+mn-ea"/>
                        <a:cs typeface="+mn-cs"/>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GB"/>
                    </a:p>
                  </a:txBody>
                  <a:tcPr/>
                </a:tc>
                <a:extLst>
                  <a:ext uri="{0D108BD9-81ED-4DB2-BD59-A6C34878D82A}">
                    <a16:rowId xmlns:a16="http://schemas.microsoft.com/office/drawing/2014/main" val="4235019244"/>
                  </a:ext>
                </a:extLst>
              </a:tr>
              <a:tr h="891540">
                <a:tc vMerge="1">
                  <a:txBody>
                    <a:bodyPr/>
                    <a:lstStyle/>
                    <a:p>
                      <a:endParaRPr lang="en-GB"/>
                    </a:p>
                  </a:txBody>
                  <a:tcPr/>
                </a:tc>
                <a:tc vMerge="1">
                  <a:txBody>
                    <a:bodyPr/>
                    <a:lstStyle/>
                    <a:p>
                      <a:endParaRPr lang="en-GB"/>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1.30 – 3pm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8064A2"/>
                          </a:solidFill>
                          <a:effectLst/>
                          <a:uLnTx/>
                          <a:uFillTx/>
                          <a:latin typeface="Aptos Display" panose="020B0004020202020204" pitchFamily="34" charset="0"/>
                          <a:ea typeface="+mn-ea"/>
                          <a:cs typeface="+mn-cs"/>
                        </a:rPr>
                        <a:t>PAFT Toddler group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rPr>
                        <a:t>12 months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rgbClr val="7030A0"/>
                        </a:solidFill>
                        <a:effectLst/>
                        <a:highlight>
                          <a:srgbClr val="FFFF00"/>
                        </a:highlight>
                        <a:uLnTx/>
                        <a:uFillTx/>
                        <a:latin typeface="Aptos Display" panose="020B0004020202020204" pitchFamily="34" charset="0"/>
                        <a:ea typeface="+mn-ea"/>
                        <a:cs typeface="+mn-cs"/>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GB"/>
                    </a:p>
                  </a:txBody>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2577761668"/>
                  </a:ext>
                </a:extLst>
              </a:tr>
            </a:tbl>
          </a:graphicData>
        </a:graphic>
      </p:graphicFrame>
      <p:sp>
        <p:nvSpPr>
          <p:cNvPr id="4" name="TextBox 3">
            <a:extLst>
              <a:ext uri="{FF2B5EF4-FFF2-40B4-BE49-F238E27FC236}">
                <a16:creationId xmlns:a16="http://schemas.microsoft.com/office/drawing/2014/main" id="{F150876F-BEAF-5CE8-4866-49848CCBE30C}"/>
              </a:ext>
            </a:extLst>
          </p:cNvPr>
          <p:cNvSpPr txBox="1"/>
          <p:nvPr/>
        </p:nvSpPr>
        <p:spPr>
          <a:xfrm>
            <a:off x="962515" y="185326"/>
            <a:ext cx="7383562"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8064A2"/>
                </a:solidFill>
                <a:effectLst/>
                <a:uLnTx/>
                <a:uFillTx/>
                <a:latin typeface="Calibri"/>
                <a:ea typeface="+mn-ea"/>
                <a:cs typeface="+mn-cs"/>
              </a:rPr>
              <a:t>Best start In Life Family Hub West and delivery venues  </a:t>
            </a:r>
          </a:p>
        </p:txBody>
      </p:sp>
    </p:spTree>
    <p:extLst>
      <p:ext uri="{BB962C8B-B14F-4D97-AF65-F5344CB8AC3E}">
        <p14:creationId xmlns:p14="http://schemas.microsoft.com/office/powerpoint/2010/main" val="5652966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7CAAD532-B750-684E-1C9E-FD9AA309D62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32619" y="235974"/>
            <a:ext cx="8367252" cy="5978559"/>
          </a:xfrm>
          <a:prstGeom prst="rect">
            <a:avLst/>
          </a:prstGeom>
        </p:spPr>
      </p:pic>
    </p:spTree>
    <p:extLst>
      <p:ext uri="{BB962C8B-B14F-4D97-AF65-F5344CB8AC3E}">
        <p14:creationId xmlns:p14="http://schemas.microsoft.com/office/powerpoint/2010/main" val="3934718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ACC7871-1B83-C9E1-4DD6-C07DA2170CED}"/>
              </a:ext>
            </a:extLst>
          </p:cNvPr>
          <p:cNvPicPr>
            <a:picLocks noChangeAspect="1"/>
          </p:cNvPicPr>
          <p:nvPr/>
        </p:nvPicPr>
        <p:blipFill>
          <a:blip r:embed="rId2"/>
          <a:stretch>
            <a:fillRect/>
          </a:stretch>
        </p:blipFill>
        <p:spPr>
          <a:xfrm>
            <a:off x="60000" y="45000"/>
            <a:ext cx="9024000" cy="6768000"/>
          </a:xfrm>
          <a:prstGeom prst="rect">
            <a:avLst/>
          </a:prstGeom>
        </p:spPr>
      </p:pic>
    </p:spTree>
    <p:extLst>
      <p:ext uri="{BB962C8B-B14F-4D97-AF65-F5344CB8AC3E}">
        <p14:creationId xmlns:p14="http://schemas.microsoft.com/office/powerpoint/2010/main" val="19035208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2175968" y="-1225"/>
            <a:ext cx="4829098" cy="6859225"/>
            <a:chOff x="0" y="0"/>
            <a:chExt cx="5320957" cy="7557846"/>
          </a:xfrm>
        </p:grpSpPr>
        <p:sp>
          <p:nvSpPr>
            <p:cNvPr id="3" name="Freeform 3"/>
            <p:cNvSpPr/>
            <p:nvPr/>
          </p:nvSpPr>
          <p:spPr>
            <a:xfrm>
              <a:off x="0" y="0"/>
              <a:ext cx="5320919" cy="7557897"/>
            </a:xfrm>
            <a:custGeom>
              <a:avLst/>
              <a:gdLst/>
              <a:ahLst/>
              <a:cxnLst/>
              <a:rect l="l" t="t" r="r" b="b"/>
              <a:pathLst>
                <a:path w="5320919" h="7557897">
                  <a:moveTo>
                    <a:pt x="0" y="0"/>
                  </a:moveTo>
                  <a:lnTo>
                    <a:pt x="0" y="7557897"/>
                  </a:lnTo>
                  <a:lnTo>
                    <a:pt x="5320919" y="7557897"/>
                  </a:lnTo>
                  <a:lnTo>
                    <a:pt x="5320919" y="0"/>
                  </a:lnTo>
                  <a:close/>
                </a:path>
              </a:pathLst>
            </a:custGeom>
            <a:solidFill>
              <a:srgbClr val="FFFFFF"/>
            </a:solidFill>
          </p:spPr>
          <p:txBody>
            <a:bodyPr/>
            <a:lstStyle/>
            <a:p>
              <a:endParaRPr lang="en-GB" sz="578"/>
            </a:p>
          </p:txBody>
        </p:sp>
      </p:grpSp>
      <p:sp>
        <p:nvSpPr>
          <p:cNvPr id="4" name="Freeform 4"/>
          <p:cNvSpPr/>
          <p:nvPr/>
        </p:nvSpPr>
        <p:spPr>
          <a:xfrm>
            <a:off x="5725907" y="6255032"/>
            <a:ext cx="1131682" cy="526971"/>
          </a:xfrm>
          <a:custGeom>
            <a:avLst/>
            <a:gdLst/>
            <a:ahLst/>
            <a:cxnLst/>
            <a:rect l="l" t="t" r="r" b="b"/>
            <a:pathLst>
              <a:path w="3527077" h="1642393">
                <a:moveTo>
                  <a:pt x="0" y="0"/>
                </a:moveTo>
                <a:lnTo>
                  <a:pt x="3527077" y="0"/>
                </a:lnTo>
                <a:lnTo>
                  <a:pt x="3527077" y="1642393"/>
                </a:lnTo>
                <a:lnTo>
                  <a:pt x="0" y="1642393"/>
                </a:lnTo>
                <a:lnTo>
                  <a:pt x="0" y="0"/>
                </a:lnTo>
                <a:close/>
              </a:path>
            </a:pathLst>
          </a:custGeom>
          <a:blipFill>
            <a:blip r:embed="rId2"/>
            <a:stretch>
              <a:fillRect/>
            </a:stretch>
          </a:blipFill>
        </p:spPr>
        <p:txBody>
          <a:bodyPr/>
          <a:lstStyle/>
          <a:p>
            <a:endParaRPr lang="en-GB" sz="578"/>
          </a:p>
        </p:txBody>
      </p:sp>
      <p:sp>
        <p:nvSpPr>
          <p:cNvPr id="5" name="Freeform 5"/>
          <p:cNvSpPr/>
          <p:nvPr/>
        </p:nvSpPr>
        <p:spPr>
          <a:xfrm>
            <a:off x="2155375" y="2074870"/>
            <a:ext cx="4829098" cy="2522537"/>
          </a:xfrm>
          <a:custGeom>
            <a:avLst/>
            <a:gdLst/>
            <a:ahLst/>
            <a:cxnLst/>
            <a:rect l="l" t="t" r="r" b="b"/>
            <a:pathLst>
              <a:path w="15050689" h="7861906">
                <a:moveTo>
                  <a:pt x="0" y="0"/>
                </a:moveTo>
                <a:lnTo>
                  <a:pt x="15050689" y="0"/>
                </a:lnTo>
                <a:lnTo>
                  <a:pt x="15050689" y="7861906"/>
                </a:lnTo>
                <a:lnTo>
                  <a:pt x="0" y="7861906"/>
                </a:lnTo>
                <a:lnTo>
                  <a:pt x="0" y="0"/>
                </a:lnTo>
                <a:close/>
              </a:path>
            </a:pathLst>
          </a:custGeom>
          <a:blipFill>
            <a:blip r:embed="rId3"/>
            <a:stretch>
              <a:fillRect t="-3231" r="-5724" b="-28617"/>
            </a:stretch>
          </a:blipFill>
        </p:spPr>
        <p:txBody>
          <a:bodyPr/>
          <a:lstStyle/>
          <a:p>
            <a:endParaRPr lang="en-GB" sz="578"/>
          </a:p>
        </p:txBody>
      </p:sp>
      <p:sp>
        <p:nvSpPr>
          <p:cNvPr id="6" name="Freeform 6"/>
          <p:cNvSpPr/>
          <p:nvPr/>
        </p:nvSpPr>
        <p:spPr>
          <a:xfrm>
            <a:off x="5725906" y="139428"/>
            <a:ext cx="1261264" cy="691105"/>
          </a:xfrm>
          <a:custGeom>
            <a:avLst/>
            <a:gdLst/>
            <a:ahLst/>
            <a:cxnLst/>
            <a:rect l="l" t="t" r="r" b="b"/>
            <a:pathLst>
              <a:path w="3930939" h="2153943">
                <a:moveTo>
                  <a:pt x="0" y="0"/>
                </a:moveTo>
                <a:lnTo>
                  <a:pt x="3930940" y="0"/>
                </a:lnTo>
                <a:lnTo>
                  <a:pt x="3930940" y="2153943"/>
                </a:lnTo>
                <a:lnTo>
                  <a:pt x="0" y="2153943"/>
                </a:lnTo>
                <a:lnTo>
                  <a:pt x="0" y="0"/>
                </a:lnTo>
                <a:close/>
              </a:path>
            </a:pathLst>
          </a:custGeom>
          <a:blipFill>
            <a:blip r:embed="rId4"/>
            <a:stretch>
              <a:fillRect r="-50000"/>
            </a:stretch>
          </a:blipFill>
        </p:spPr>
        <p:txBody>
          <a:bodyPr/>
          <a:lstStyle/>
          <a:p>
            <a:endParaRPr lang="en-GB" sz="578"/>
          </a:p>
        </p:txBody>
      </p:sp>
      <p:grpSp>
        <p:nvGrpSpPr>
          <p:cNvPr id="7" name="Group 7"/>
          <p:cNvGrpSpPr>
            <a:grpSpLocks noChangeAspect="1"/>
          </p:cNvGrpSpPr>
          <p:nvPr/>
        </p:nvGrpSpPr>
        <p:grpSpPr>
          <a:xfrm>
            <a:off x="2155375" y="2078830"/>
            <a:ext cx="4832297" cy="2527948"/>
            <a:chOff x="0" y="0"/>
            <a:chExt cx="5324475" cy="2785428"/>
          </a:xfrm>
        </p:grpSpPr>
        <p:sp>
          <p:nvSpPr>
            <p:cNvPr id="8" name="Freeform 8"/>
            <p:cNvSpPr/>
            <p:nvPr/>
          </p:nvSpPr>
          <p:spPr>
            <a:xfrm>
              <a:off x="0" y="0"/>
              <a:ext cx="5324475" cy="2785364"/>
            </a:xfrm>
            <a:custGeom>
              <a:avLst/>
              <a:gdLst/>
              <a:ahLst/>
              <a:cxnLst/>
              <a:rect l="l" t="t" r="r" b="b"/>
              <a:pathLst>
                <a:path w="5324475" h="2785364">
                  <a:moveTo>
                    <a:pt x="0" y="0"/>
                  </a:moveTo>
                  <a:lnTo>
                    <a:pt x="0" y="2785364"/>
                  </a:lnTo>
                  <a:lnTo>
                    <a:pt x="5324475" y="2785364"/>
                  </a:lnTo>
                  <a:lnTo>
                    <a:pt x="5324475" y="0"/>
                  </a:lnTo>
                  <a:close/>
                </a:path>
              </a:pathLst>
            </a:custGeom>
            <a:solidFill>
              <a:srgbClr val="000000">
                <a:alpha val="0"/>
              </a:srgbClr>
            </a:solidFill>
          </p:spPr>
          <p:txBody>
            <a:bodyPr/>
            <a:lstStyle/>
            <a:p>
              <a:endParaRPr lang="en-GB" sz="578"/>
            </a:p>
          </p:txBody>
        </p:sp>
      </p:grpSp>
      <p:grpSp>
        <p:nvGrpSpPr>
          <p:cNvPr id="9" name="Group 9"/>
          <p:cNvGrpSpPr>
            <a:grpSpLocks noChangeAspect="1"/>
          </p:cNvGrpSpPr>
          <p:nvPr/>
        </p:nvGrpSpPr>
        <p:grpSpPr>
          <a:xfrm>
            <a:off x="2102281" y="-49199"/>
            <a:ext cx="4947554" cy="1201703"/>
            <a:chOff x="0" y="0"/>
            <a:chExt cx="5451475" cy="1324089"/>
          </a:xfrm>
        </p:grpSpPr>
        <p:sp>
          <p:nvSpPr>
            <p:cNvPr id="10" name="Freeform 10"/>
            <p:cNvSpPr/>
            <p:nvPr/>
          </p:nvSpPr>
          <p:spPr>
            <a:xfrm>
              <a:off x="63500" y="63500"/>
              <a:ext cx="3934206" cy="1193419"/>
            </a:xfrm>
            <a:custGeom>
              <a:avLst/>
              <a:gdLst/>
              <a:ahLst/>
              <a:cxnLst/>
              <a:rect l="l" t="t" r="r" b="b"/>
              <a:pathLst>
                <a:path w="3934206" h="1193419">
                  <a:moveTo>
                    <a:pt x="0" y="0"/>
                  </a:moveTo>
                  <a:lnTo>
                    <a:pt x="0" y="1193419"/>
                  </a:lnTo>
                  <a:lnTo>
                    <a:pt x="3934206" y="1193419"/>
                  </a:lnTo>
                  <a:lnTo>
                    <a:pt x="3934206" y="0"/>
                  </a:lnTo>
                  <a:close/>
                </a:path>
              </a:pathLst>
            </a:custGeom>
            <a:solidFill>
              <a:srgbClr val="004B88"/>
            </a:solidFill>
          </p:spPr>
          <p:txBody>
            <a:bodyPr/>
            <a:lstStyle/>
            <a:p>
              <a:endParaRPr lang="en-GB" sz="578"/>
            </a:p>
          </p:txBody>
        </p:sp>
        <p:sp>
          <p:nvSpPr>
            <p:cNvPr id="11" name="Freeform 11"/>
            <p:cNvSpPr/>
            <p:nvPr/>
          </p:nvSpPr>
          <p:spPr>
            <a:xfrm>
              <a:off x="63500" y="66294"/>
              <a:ext cx="3936746" cy="1194308"/>
            </a:xfrm>
            <a:custGeom>
              <a:avLst/>
              <a:gdLst/>
              <a:ahLst/>
              <a:cxnLst/>
              <a:rect l="l" t="t" r="r" b="b"/>
              <a:pathLst>
                <a:path w="3936746" h="1194308">
                  <a:moveTo>
                    <a:pt x="0" y="0"/>
                  </a:moveTo>
                  <a:lnTo>
                    <a:pt x="0" y="1194308"/>
                  </a:lnTo>
                  <a:lnTo>
                    <a:pt x="3936746" y="1194308"/>
                  </a:lnTo>
                  <a:lnTo>
                    <a:pt x="3936746" y="0"/>
                  </a:lnTo>
                  <a:close/>
                </a:path>
              </a:pathLst>
            </a:custGeom>
            <a:solidFill>
              <a:srgbClr val="000000">
                <a:alpha val="0"/>
              </a:srgbClr>
            </a:solidFill>
          </p:spPr>
          <p:txBody>
            <a:bodyPr/>
            <a:lstStyle/>
            <a:p>
              <a:endParaRPr lang="en-GB" sz="578"/>
            </a:p>
          </p:txBody>
        </p:sp>
        <p:sp>
          <p:nvSpPr>
            <p:cNvPr id="12" name="Freeform 12"/>
            <p:cNvSpPr/>
            <p:nvPr/>
          </p:nvSpPr>
          <p:spPr>
            <a:xfrm>
              <a:off x="4000246" y="220091"/>
              <a:ext cx="1387729" cy="758190"/>
            </a:xfrm>
            <a:custGeom>
              <a:avLst/>
              <a:gdLst/>
              <a:ahLst/>
              <a:cxnLst/>
              <a:rect l="l" t="t" r="r" b="b"/>
              <a:pathLst>
                <a:path w="1387729" h="758190">
                  <a:moveTo>
                    <a:pt x="0" y="0"/>
                  </a:moveTo>
                  <a:lnTo>
                    <a:pt x="0" y="758190"/>
                  </a:lnTo>
                  <a:lnTo>
                    <a:pt x="1387729" y="758190"/>
                  </a:lnTo>
                  <a:lnTo>
                    <a:pt x="1387729" y="0"/>
                  </a:lnTo>
                  <a:close/>
                </a:path>
              </a:pathLst>
            </a:custGeom>
            <a:solidFill>
              <a:srgbClr val="000000">
                <a:alpha val="0"/>
              </a:srgbClr>
            </a:solidFill>
          </p:spPr>
          <p:txBody>
            <a:bodyPr/>
            <a:lstStyle/>
            <a:p>
              <a:endParaRPr lang="en-GB" sz="578"/>
            </a:p>
          </p:txBody>
        </p:sp>
      </p:grpSp>
      <p:grpSp>
        <p:nvGrpSpPr>
          <p:cNvPr id="13" name="Group 13"/>
          <p:cNvGrpSpPr>
            <a:grpSpLocks noChangeAspect="1"/>
          </p:cNvGrpSpPr>
          <p:nvPr/>
        </p:nvGrpSpPr>
        <p:grpSpPr>
          <a:xfrm>
            <a:off x="5728266" y="6261757"/>
            <a:ext cx="1134639" cy="526470"/>
            <a:chOff x="0" y="0"/>
            <a:chExt cx="1250201" cy="580098"/>
          </a:xfrm>
        </p:grpSpPr>
        <p:sp>
          <p:nvSpPr>
            <p:cNvPr id="14" name="Freeform 14"/>
            <p:cNvSpPr/>
            <p:nvPr/>
          </p:nvSpPr>
          <p:spPr>
            <a:xfrm>
              <a:off x="0" y="0"/>
              <a:ext cx="1250188" cy="580136"/>
            </a:xfrm>
            <a:custGeom>
              <a:avLst/>
              <a:gdLst/>
              <a:ahLst/>
              <a:cxnLst/>
              <a:rect l="l" t="t" r="r" b="b"/>
              <a:pathLst>
                <a:path w="1250188" h="580136">
                  <a:moveTo>
                    <a:pt x="0" y="580136"/>
                  </a:moveTo>
                  <a:lnTo>
                    <a:pt x="1250188" y="580136"/>
                  </a:lnTo>
                  <a:lnTo>
                    <a:pt x="1250188" y="0"/>
                  </a:lnTo>
                  <a:lnTo>
                    <a:pt x="0" y="0"/>
                  </a:lnTo>
                  <a:close/>
                </a:path>
              </a:pathLst>
            </a:custGeom>
            <a:solidFill>
              <a:srgbClr val="000000">
                <a:alpha val="0"/>
              </a:srgbClr>
            </a:solidFill>
          </p:spPr>
          <p:txBody>
            <a:bodyPr/>
            <a:lstStyle/>
            <a:p>
              <a:endParaRPr lang="en-GB" sz="578"/>
            </a:p>
          </p:txBody>
        </p:sp>
      </p:grpSp>
      <p:sp>
        <p:nvSpPr>
          <p:cNvPr id="15" name="TextBox 15"/>
          <p:cNvSpPr txBox="1"/>
          <p:nvPr/>
        </p:nvSpPr>
        <p:spPr>
          <a:xfrm>
            <a:off x="2186711" y="256790"/>
            <a:ext cx="4374957" cy="1724511"/>
          </a:xfrm>
          <a:prstGeom prst="rect">
            <a:avLst/>
          </a:prstGeom>
        </p:spPr>
        <p:txBody>
          <a:bodyPr wrap="square" lIns="0" tIns="0" rIns="0" bIns="0" rtlCol="0" anchor="t">
            <a:spAutoFit/>
          </a:bodyPr>
          <a:lstStyle/>
          <a:p>
            <a:pPr>
              <a:lnSpc>
                <a:spcPts val="2381"/>
              </a:lnSpc>
            </a:pPr>
            <a:r>
              <a:rPr lang="en-US" sz="1723" b="1">
                <a:solidFill>
                  <a:srgbClr val="FFFFFF"/>
                </a:solidFill>
                <a:latin typeface="Canva Sans Bold"/>
                <a:ea typeface="Canva Sans Bold"/>
                <a:cs typeface="Canva Sans Bold"/>
                <a:sym typeface="Canva Sans Bold"/>
              </a:rPr>
              <a:t>Citizens Advice Harrow is part of Harrow’s Family Hub Network</a:t>
            </a:r>
          </a:p>
          <a:p>
            <a:pPr>
              <a:lnSpc>
                <a:spcPts val="2381"/>
              </a:lnSpc>
            </a:pPr>
            <a:endParaRPr lang="en-US" sz="1723" b="1">
              <a:solidFill>
                <a:srgbClr val="FFFFFF"/>
              </a:solidFill>
              <a:latin typeface="Canva Sans Bold"/>
              <a:ea typeface="Canva Sans Bold"/>
              <a:cs typeface="Canva Sans Bold"/>
              <a:sym typeface="Canva Sans Bold"/>
            </a:endParaRPr>
          </a:p>
          <a:p>
            <a:pPr>
              <a:lnSpc>
                <a:spcPts val="1633"/>
              </a:lnSpc>
            </a:pPr>
            <a:r>
              <a:rPr lang="en-US" sz="1088" b="1">
                <a:solidFill>
                  <a:srgbClr val="004B88"/>
                </a:solidFill>
                <a:latin typeface="Canva Sans Bold"/>
                <a:ea typeface="Canva Sans Bold"/>
                <a:cs typeface="Canva Sans Bold"/>
                <a:sym typeface="Canva Sans Bold"/>
              </a:rPr>
              <a:t>Harrow’s Family Hubs are improving the way families and young people access support, information, and advice. </a:t>
            </a:r>
            <a:r>
              <a:rPr lang="en-US" sz="1088">
                <a:solidFill>
                  <a:srgbClr val="004B88"/>
                </a:solidFill>
                <a:latin typeface="Canva Sans"/>
                <a:ea typeface="Canva Sans"/>
                <a:cs typeface="Canva Sans"/>
                <a:sym typeface="Canva Sans"/>
              </a:rPr>
              <a:t>These Hubs bring together the support and services a family and a young person may need, when they need it. </a:t>
            </a:r>
          </a:p>
        </p:txBody>
      </p:sp>
      <p:sp>
        <p:nvSpPr>
          <p:cNvPr id="16" name="TextBox 16"/>
          <p:cNvSpPr txBox="1"/>
          <p:nvPr/>
        </p:nvSpPr>
        <p:spPr>
          <a:xfrm>
            <a:off x="2283254" y="4687818"/>
            <a:ext cx="4585607" cy="1162754"/>
          </a:xfrm>
          <a:prstGeom prst="rect">
            <a:avLst/>
          </a:prstGeom>
        </p:spPr>
        <p:txBody>
          <a:bodyPr lIns="0" tIns="0" rIns="0" bIns="0" rtlCol="0" anchor="t">
            <a:spAutoFit/>
          </a:bodyPr>
          <a:lstStyle/>
          <a:p>
            <a:pPr>
              <a:lnSpc>
                <a:spcPts val="1633"/>
              </a:lnSpc>
            </a:pPr>
            <a:r>
              <a:rPr lang="en-US" sz="1088">
                <a:solidFill>
                  <a:srgbClr val="004B88"/>
                </a:solidFill>
                <a:latin typeface="Canva Sans"/>
                <a:ea typeface="Canva Sans"/>
                <a:cs typeface="Canva Sans"/>
                <a:sym typeface="Canva Sans"/>
              </a:rPr>
              <a:t>You can access Citizens Advice Harrow’s advice service at the following hubs:</a:t>
            </a:r>
          </a:p>
          <a:p>
            <a:pPr>
              <a:lnSpc>
                <a:spcPts val="2449"/>
              </a:lnSpc>
            </a:pPr>
            <a:r>
              <a:rPr lang="en-US" sz="1088">
                <a:solidFill>
                  <a:srgbClr val="004B88"/>
                </a:solidFill>
                <a:latin typeface="Canva Sans"/>
                <a:ea typeface="Canva Sans"/>
                <a:cs typeface="Canva Sans"/>
                <a:sym typeface="Canva Sans"/>
              </a:rPr>
              <a:t>Cedars, Chandos, Hillview, Kenmore, Pinner and  Wealdstone Youth Club. </a:t>
            </a:r>
          </a:p>
          <a:p>
            <a:pPr>
              <a:lnSpc>
                <a:spcPts val="2721"/>
              </a:lnSpc>
            </a:pPr>
            <a:r>
              <a:rPr lang="en-US" sz="1088">
                <a:solidFill>
                  <a:srgbClr val="004B88"/>
                </a:solidFill>
                <a:latin typeface="Canva Sans"/>
                <a:ea typeface="Canva Sans"/>
                <a:cs typeface="Canva Sans"/>
                <a:sym typeface="Canva Sans"/>
              </a:rPr>
              <a:t>Please contact us on </a:t>
            </a:r>
            <a:r>
              <a:rPr lang="en-US" sz="1088" b="1">
                <a:solidFill>
                  <a:srgbClr val="004B88"/>
                </a:solidFill>
                <a:latin typeface="Canva Sans Bold"/>
                <a:ea typeface="Canva Sans Bold"/>
                <a:cs typeface="Canva Sans Bold"/>
                <a:sym typeface="Canva Sans Bold"/>
              </a:rPr>
              <a:t>0808 250 5705</a:t>
            </a:r>
            <a:r>
              <a:rPr lang="en-US" sz="1088">
                <a:solidFill>
                  <a:srgbClr val="004B88"/>
                </a:solidFill>
                <a:latin typeface="Canva Sans"/>
                <a:ea typeface="Canva Sans"/>
                <a:cs typeface="Canva Sans"/>
                <a:sym typeface="Canva Sans"/>
              </a:rPr>
              <a:t> to make an appointment.</a:t>
            </a:r>
          </a:p>
          <a:p>
            <a:pPr>
              <a:lnSpc>
                <a:spcPts val="844"/>
              </a:lnSpc>
            </a:pPr>
            <a:r>
              <a:rPr lang="en-US" sz="633">
                <a:solidFill>
                  <a:srgbClr val="004B88"/>
                </a:solidFill>
                <a:latin typeface="Canva Sans"/>
                <a:ea typeface="Canva Sans"/>
                <a:cs typeface="Canva Sans"/>
                <a:sym typeface="Canva Sans"/>
              </a:rPr>
              <a:t>Citizens Advice Harrow is the operating name of Harrow Citizens Advice Bureaux Service Ltd, a charity and company limited by guarantee. Registered office address: 4 Gayton Road, Harrow, HA1 2FB Charity registration number: 1060926. Company registration number: 03090292 (England and Wales). Authorised and regulated by the Financial Conduct Authority. FCA Authorisation Number: 617626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D8F30259-BC56-8D6B-0775-42E3BA0EEB53}"/>
              </a:ext>
            </a:extLst>
          </p:cNvPr>
          <p:cNvGraphicFramePr>
            <a:graphicFrameLocks noGrp="1"/>
          </p:cNvGraphicFramePr>
          <p:nvPr>
            <p:extLst>
              <p:ext uri="{D42A27DB-BD31-4B8C-83A1-F6EECF244321}">
                <p14:modId xmlns:p14="http://schemas.microsoft.com/office/powerpoint/2010/main" val="944169027"/>
              </p:ext>
            </p:extLst>
          </p:nvPr>
        </p:nvGraphicFramePr>
        <p:xfrm>
          <a:off x="104503" y="67346"/>
          <a:ext cx="8760821" cy="6553492"/>
        </p:xfrm>
        <a:graphic>
          <a:graphicData uri="http://schemas.openxmlformats.org/drawingml/2006/table">
            <a:tbl>
              <a:tblPr firstRow="1" bandRow="1">
                <a:tableStyleId>{5C22544A-7EE6-4342-B048-85BDC9FD1C3A}</a:tableStyleId>
              </a:tblPr>
              <a:tblGrid>
                <a:gridCol w="1639048">
                  <a:extLst>
                    <a:ext uri="{9D8B030D-6E8A-4147-A177-3AD203B41FA5}">
                      <a16:colId xmlns:a16="http://schemas.microsoft.com/office/drawing/2014/main" val="20000"/>
                    </a:ext>
                  </a:extLst>
                </a:gridCol>
                <a:gridCol w="2513205">
                  <a:extLst>
                    <a:ext uri="{9D8B030D-6E8A-4147-A177-3AD203B41FA5}">
                      <a16:colId xmlns:a16="http://schemas.microsoft.com/office/drawing/2014/main" val="20001"/>
                    </a:ext>
                  </a:extLst>
                </a:gridCol>
                <a:gridCol w="2134695">
                  <a:extLst>
                    <a:ext uri="{9D8B030D-6E8A-4147-A177-3AD203B41FA5}">
                      <a16:colId xmlns:a16="http://schemas.microsoft.com/office/drawing/2014/main" val="20002"/>
                    </a:ext>
                  </a:extLst>
                </a:gridCol>
                <a:gridCol w="2473873">
                  <a:extLst>
                    <a:ext uri="{9D8B030D-6E8A-4147-A177-3AD203B41FA5}">
                      <a16:colId xmlns:a16="http://schemas.microsoft.com/office/drawing/2014/main" val="20003"/>
                    </a:ext>
                  </a:extLst>
                </a:gridCol>
              </a:tblGrid>
              <a:tr h="220861">
                <a:tc gridSpan="4">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900" b="1">
                          <a:solidFill>
                            <a:schemeClr val="tx1"/>
                          </a:solidFill>
                          <a:latin typeface="Arial Narrow" panose="020B0606020202030204" pitchFamily="34" charset="0"/>
                        </a:rPr>
                        <a:t>Partner Delivery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GB" sz="900" b="1">
                        <a:solidFill>
                          <a:schemeClr val="tx1"/>
                        </a:solidFill>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GB" sz="900" b="1">
                        <a:solidFill>
                          <a:schemeClr val="tx1"/>
                        </a:solidFill>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4457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chemeClr val="tx1"/>
                        </a:solidFill>
                        <a:effectLst/>
                        <a:uLnTx/>
                        <a:uFillTx/>
                        <a:latin typeface="Arial Narrow" panose="020B060602020203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chemeClr val="tx1"/>
                          </a:solidFill>
                          <a:effectLst/>
                          <a:uLnTx/>
                          <a:uFillTx/>
                          <a:latin typeface="Arial Narrow" panose="020B0606020202030204" pitchFamily="34" charset="0"/>
                          <a:ea typeface="+mn-ea"/>
                          <a:cs typeface="+mn-cs"/>
                        </a:rPr>
                        <a:t>Venue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chemeClr val="tx1"/>
                        </a:solidFill>
                        <a:effectLst/>
                        <a:uLnTx/>
                        <a:uFillTx/>
                        <a:latin typeface="Arial Narrow" panose="020B0606020202030204" pitchFamily="34"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00" b="1">
                        <a:solidFill>
                          <a:schemeClr val="tx1"/>
                        </a:solidFill>
                        <a:latin typeface="+mn-lt"/>
                      </a:endParaRPr>
                    </a:p>
                    <a:p>
                      <a:pPr algn="ctr"/>
                      <a:r>
                        <a:rPr lang="en-GB" sz="1000" b="1">
                          <a:solidFill>
                            <a:schemeClr val="tx1"/>
                          </a:solidFill>
                          <a:latin typeface="+mn-lt"/>
                        </a:rPr>
                        <a:t>Group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00" b="1">
                        <a:solidFill>
                          <a:schemeClr val="tx1"/>
                        </a:solidFill>
                        <a:latin typeface="+mn-lt"/>
                      </a:endParaRPr>
                    </a:p>
                    <a:p>
                      <a:pPr algn="ctr"/>
                      <a:r>
                        <a:rPr lang="en-GB" sz="1000" b="1">
                          <a:solidFill>
                            <a:schemeClr val="tx1"/>
                          </a:solidFill>
                          <a:latin typeface="+mn-lt"/>
                        </a:rPr>
                        <a:t>Dates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1" i="0" u="none" strike="noStrike" kern="1200" cap="none" spc="0" normalizeH="0" baseline="0" noProof="0">
                        <a:ln>
                          <a:noFill/>
                        </a:ln>
                        <a:solidFill>
                          <a:schemeClr val="tx1"/>
                        </a:solidFill>
                        <a:effectLst/>
                        <a:uLnTx/>
                        <a:uFillTx/>
                        <a:latin typeface="Arial Narrow" panose="020B060602020203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chemeClr val="tx1"/>
                          </a:solidFill>
                          <a:effectLst/>
                          <a:uLnTx/>
                          <a:uFillTx/>
                          <a:latin typeface="Arial Narrow" panose="020B0606020202030204" pitchFamily="34" charset="0"/>
                          <a:ea typeface="+mn-ea"/>
                          <a:cs typeface="+mn-cs"/>
                        </a:rPr>
                        <a:t>Times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53006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chemeClr val="tx1"/>
                        </a:solidFill>
                        <a:effectLst/>
                        <a:uLnTx/>
                        <a:uFillTx/>
                        <a:latin typeface="Arial Narrow" panose="020B060602020203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chemeClr val="tx1"/>
                          </a:solidFill>
                          <a:effectLst/>
                          <a:uLnTx/>
                          <a:uFillTx/>
                          <a:latin typeface="Arial Narrow" panose="020B0606020202030204" pitchFamily="34" charset="0"/>
                          <a:ea typeface="+mn-ea"/>
                          <a:cs typeface="+mn-cs"/>
                        </a:rPr>
                        <a:t>Hillview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000" b="1" dirty="0">
                          <a:solidFill>
                            <a:schemeClr val="tx1"/>
                          </a:solidFill>
                          <a:latin typeface="+mn-lt"/>
                        </a:rPr>
                        <a:t>Portage group </a:t>
                      </a:r>
                    </a:p>
                    <a:p>
                      <a:pPr algn="ctr"/>
                      <a:endParaRPr lang="en-GB" sz="1000" b="1" dirty="0">
                        <a:solidFill>
                          <a:schemeClr val="tx1"/>
                        </a:solidFill>
                        <a:latin typeface="+mn-lt"/>
                      </a:endParaRPr>
                    </a:p>
                    <a:p>
                      <a:pPr algn="ctr"/>
                      <a:r>
                        <a:rPr lang="en-GB" sz="1000" b="1" dirty="0">
                          <a:solidFill>
                            <a:schemeClr val="tx1"/>
                          </a:solidFill>
                          <a:latin typeface="+mn-lt"/>
                        </a:rPr>
                        <a:t>Blossom baby massage </a:t>
                      </a:r>
                    </a:p>
                    <a:p>
                      <a:pPr algn="ctr"/>
                      <a:r>
                        <a:rPr lang="en-GB" sz="1000" b="1" dirty="0">
                          <a:solidFill>
                            <a:schemeClr val="tx1"/>
                          </a:solidFill>
                          <a:latin typeface="+mn-lt"/>
                        </a:rPr>
                        <a:t>Health clinic drop in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000" b="0" dirty="0">
                          <a:solidFill>
                            <a:schemeClr val="tx1"/>
                          </a:solidFill>
                          <a:latin typeface="+mn-lt"/>
                        </a:rPr>
                        <a:t>Monday appointments </a:t>
                      </a:r>
                    </a:p>
                    <a:p>
                      <a:pPr algn="ctr"/>
                      <a:r>
                        <a:rPr lang="en-GB" sz="1000" b="0" dirty="0">
                          <a:solidFill>
                            <a:schemeClr val="tx1"/>
                          </a:solidFill>
                          <a:latin typeface="+mn-lt"/>
                        </a:rPr>
                        <a:t>Thursday </a:t>
                      </a:r>
                    </a:p>
                    <a:p>
                      <a:pPr algn="ctr"/>
                      <a:r>
                        <a:rPr lang="en-GB" sz="1000" b="0" dirty="0">
                          <a:solidFill>
                            <a:schemeClr val="tx1"/>
                          </a:solidFill>
                          <a:latin typeface="+mn-lt"/>
                        </a:rPr>
                        <a:t>Friday </a:t>
                      </a:r>
                    </a:p>
                    <a:p>
                      <a:pPr algn="ctr"/>
                      <a:r>
                        <a:rPr lang="en-GB" sz="1000" b="0" dirty="0">
                          <a:solidFill>
                            <a:schemeClr val="tx1"/>
                          </a:solidFill>
                          <a:latin typeface="+mn-lt"/>
                        </a:rPr>
                        <a:t>Friday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b="0" i="0" u="none" strike="noStrike" kern="1200" cap="none" spc="0" normalizeH="0" baseline="0" noProof="0" dirty="0">
                          <a:ln>
                            <a:noFill/>
                          </a:ln>
                          <a:solidFill>
                            <a:schemeClr val="tx1"/>
                          </a:solidFill>
                          <a:effectLst/>
                          <a:uLnTx/>
                          <a:uFillTx/>
                          <a:latin typeface="Arial Narrow"/>
                          <a:ea typeface="+mn-ea"/>
                          <a:cs typeface="+mn-cs"/>
                        </a:rPr>
                        <a:t>10-11:30am</a:t>
                      </a:r>
                      <a:endParaRPr kumimoji="0" lang="en-GB" sz="1000" b="0" i="0" u="none" strike="noStrike" kern="1200" cap="none" spc="0" normalizeH="0" baseline="0" noProof="0" dirty="0">
                        <a:ln>
                          <a:noFill/>
                        </a:ln>
                        <a:solidFill>
                          <a:schemeClr val="tx1"/>
                        </a:solidFill>
                        <a:effectLst/>
                        <a:uLnTx/>
                        <a:uFillTx/>
                        <a:latin typeface="Arial Narrow" panose="020B060602020203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Arial Narrow" panose="020B0606020202030204" pitchFamily="34" charset="0"/>
                          <a:ea typeface="+mn-ea"/>
                          <a:cs typeface="+mn-cs"/>
                        </a:rPr>
                        <a:t>1-2:30pm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Arial Narrow" panose="020B0606020202030204" pitchFamily="34" charset="0"/>
                          <a:ea typeface="+mn-ea"/>
                          <a:cs typeface="+mn-cs"/>
                        </a:rPr>
                        <a:t>1-2:30pm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Arial Narrow" panose="020B0606020202030204" pitchFamily="34" charset="0"/>
                          <a:ea typeface="+mn-ea"/>
                          <a:cs typeface="+mn-cs"/>
                        </a:rPr>
                        <a:t>1-2.30pm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58609060"/>
                  </a:ext>
                </a:extLst>
              </a:tr>
              <a:tr h="85726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chemeClr val="tx1"/>
                          </a:solidFill>
                          <a:effectLst/>
                          <a:uLnTx/>
                          <a:uFillTx/>
                          <a:latin typeface="Arial Narrow" panose="020B0606020202030204" pitchFamily="34" charset="0"/>
                          <a:ea typeface="+mn-ea"/>
                          <a:cs typeface="+mn-cs"/>
                        </a:rPr>
                        <a:t>Kenmore Park</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chemeClr val="tx1"/>
                        </a:solidFill>
                        <a:effectLst/>
                        <a:uLnTx/>
                        <a:uFillTx/>
                        <a:latin typeface="Arial Narrow" panose="020B0606020202030204" pitchFamily="34"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000" b="1">
                          <a:solidFill>
                            <a:schemeClr val="tx1"/>
                          </a:solidFill>
                          <a:latin typeface="+mn-lt"/>
                        </a:rPr>
                        <a:t>Homestart </a:t>
                      </a:r>
                    </a:p>
                    <a:p>
                      <a:pPr algn="ctr"/>
                      <a:r>
                        <a:rPr lang="en-GB" sz="1000" b="1">
                          <a:solidFill>
                            <a:schemeClr val="tx1"/>
                          </a:solidFill>
                          <a:latin typeface="+mn-lt"/>
                        </a:rPr>
                        <a:t>Stay and play</a:t>
                      </a:r>
                    </a:p>
                    <a:p>
                      <a:pPr algn="ctr"/>
                      <a:r>
                        <a:rPr lang="en-GB" sz="1000" b="1">
                          <a:solidFill>
                            <a:schemeClr val="tx1"/>
                          </a:solidFill>
                          <a:latin typeface="+mn-lt"/>
                        </a:rPr>
                        <a:t>(0-5)</a:t>
                      </a:r>
                    </a:p>
                    <a:p>
                      <a:pPr algn="ctr"/>
                      <a:endParaRPr lang="en-GB" sz="1000" b="1">
                        <a:solidFill>
                          <a:schemeClr val="tx1"/>
                        </a:solidFill>
                        <a:latin typeface="+mn-lt"/>
                      </a:endParaRPr>
                    </a:p>
                    <a:p>
                      <a:pPr algn="ctr"/>
                      <a:r>
                        <a:rPr lang="en-GB" sz="1000" b="1">
                          <a:solidFill>
                            <a:schemeClr val="tx1"/>
                          </a:solidFill>
                          <a:latin typeface="+mn-lt"/>
                        </a:rPr>
                        <a:t>Health visitor </a:t>
                      </a:r>
                    </a:p>
                    <a:p>
                      <a:pPr algn="ctr"/>
                      <a:r>
                        <a:rPr lang="en-GB" sz="1000" b="1">
                          <a:solidFill>
                            <a:schemeClr val="tx1"/>
                          </a:solidFill>
                          <a:latin typeface="+mn-lt"/>
                        </a:rPr>
                        <a:t>Weighing drop in Clinic</a:t>
                      </a:r>
                    </a:p>
                    <a:p>
                      <a:pPr algn="ctr"/>
                      <a:endParaRPr lang="en-GB" sz="1000" b="1">
                        <a:solidFill>
                          <a:schemeClr val="tx1"/>
                        </a:solidFill>
                        <a:latin typeface="+mn-lt"/>
                      </a:endParaRPr>
                    </a:p>
                    <a:p>
                      <a:pPr algn="ctr"/>
                      <a:r>
                        <a:rPr lang="en-GB" sz="1000" b="1">
                          <a:solidFill>
                            <a:schemeClr val="tx1"/>
                          </a:solidFill>
                          <a:latin typeface="+mn-lt"/>
                        </a:rPr>
                        <a:t>Health bookings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000" b="0">
                          <a:solidFill>
                            <a:schemeClr val="tx1"/>
                          </a:solidFill>
                          <a:latin typeface="+mn-lt"/>
                        </a:rPr>
                        <a:t>Monday </a:t>
                      </a:r>
                    </a:p>
                    <a:p>
                      <a:pPr algn="ctr"/>
                      <a:endParaRPr lang="en-GB" sz="1000" b="0">
                        <a:solidFill>
                          <a:schemeClr val="tx1"/>
                        </a:solidFill>
                        <a:latin typeface="+mn-lt"/>
                      </a:endParaRPr>
                    </a:p>
                    <a:p>
                      <a:pPr algn="ctr"/>
                      <a:endParaRPr lang="en-GB" sz="1000" b="0">
                        <a:solidFill>
                          <a:schemeClr val="tx1"/>
                        </a:solidFill>
                        <a:latin typeface="+mn-lt"/>
                      </a:endParaRPr>
                    </a:p>
                    <a:p>
                      <a:pPr algn="ctr"/>
                      <a:endParaRPr lang="en-GB" sz="1000" b="0">
                        <a:solidFill>
                          <a:schemeClr val="tx1"/>
                        </a:solidFill>
                        <a:latin typeface="+mn-lt"/>
                      </a:endParaRPr>
                    </a:p>
                    <a:p>
                      <a:pPr algn="ctr"/>
                      <a:endParaRPr lang="en-GB" sz="1000" b="0">
                        <a:solidFill>
                          <a:schemeClr val="tx1"/>
                        </a:solidFill>
                        <a:latin typeface="+mn-lt"/>
                      </a:endParaRPr>
                    </a:p>
                    <a:p>
                      <a:pPr algn="ctr"/>
                      <a:r>
                        <a:rPr lang="en-GB" sz="1000" b="0">
                          <a:solidFill>
                            <a:schemeClr val="tx1"/>
                          </a:solidFill>
                          <a:latin typeface="+mn-lt"/>
                        </a:rPr>
                        <a:t>Tuesday </a:t>
                      </a:r>
                    </a:p>
                    <a:p>
                      <a:pPr algn="ctr"/>
                      <a:endParaRPr lang="en-GB" sz="1000" b="0">
                        <a:solidFill>
                          <a:schemeClr val="tx1"/>
                        </a:solidFill>
                        <a:latin typeface="+mn-lt"/>
                      </a:endParaRPr>
                    </a:p>
                    <a:p>
                      <a:pPr algn="ctr"/>
                      <a:r>
                        <a:rPr lang="en-GB" sz="1000" b="0">
                          <a:solidFill>
                            <a:schemeClr val="tx1"/>
                          </a:solidFill>
                          <a:latin typeface="+mn-lt"/>
                        </a:rPr>
                        <a:t>Friday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chemeClr val="tx1"/>
                          </a:solidFill>
                          <a:effectLst/>
                          <a:uLnTx/>
                          <a:uFillTx/>
                          <a:latin typeface="Arial Narrow" panose="020B0606020202030204" pitchFamily="34" charset="0"/>
                          <a:ea typeface="+mn-ea"/>
                          <a:cs typeface="+mn-cs"/>
                        </a:rPr>
                        <a:t>10-12am</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chemeClr val="tx1"/>
                        </a:solidFill>
                        <a:effectLst/>
                        <a:uLnTx/>
                        <a:uFillTx/>
                        <a:latin typeface="Arial Narrow" panose="020B060602020203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chemeClr val="tx1"/>
                        </a:solidFill>
                        <a:effectLst/>
                        <a:uLnTx/>
                        <a:uFillTx/>
                        <a:latin typeface="Arial Narrow" panose="020B060602020203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chemeClr val="tx1"/>
                        </a:solidFill>
                        <a:effectLst/>
                        <a:uLnTx/>
                        <a:uFillTx/>
                        <a:latin typeface="Arial Narrow" panose="020B060602020203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chemeClr val="tx1"/>
                          </a:solidFill>
                          <a:effectLst/>
                          <a:uLnTx/>
                          <a:uFillTx/>
                          <a:latin typeface="Arial Narrow" panose="020B0606020202030204" pitchFamily="34" charset="0"/>
                          <a:ea typeface="+mn-ea"/>
                          <a:cs typeface="+mn-cs"/>
                        </a:rPr>
                        <a:t>9:30am - 11:30pm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chemeClr val="tx1"/>
                        </a:solidFill>
                        <a:effectLst/>
                        <a:uLnTx/>
                        <a:uFillTx/>
                        <a:latin typeface="Arial Narrow" panose="020B060602020203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chemeClr val="tx1"/>
                          </a:solidFill>
                          <a:effectLst/>
                          <a:uLnTx/>
                          <a:uFillTx/>
                          <a:latin typeface="Arial Narrow" panose="020B0606020202030204" pitchFamily="34" charset="0"/>
                          <a:ea typeface="+mn-ea"/>
                          <a:cs typeface="+mn-cs"/>
                        </a:rPr>
                        <a:t>12-3:30pm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27053077"/>
                  </a:ext>
                </a:extLst>
              </a:tr>
              <a:tr h="82454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chemeClr val="tx1"/>
                          </a:solidFill>
                          <a:effectLst/>
                          <a:uLnTx/>
                          <a:uFillTx/>
                          <a:latin typeface="Arial Narrow" panose="020B0606020202030204" pitchFamily="34" charset="0"/>
                          <a:ea typeface="+mn-ea"/>
                          <a:cs typeface="+mn-cs"/>
                        </a:rPr>
                        <a:t>Gange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000" b="1">
                          <a:solidFill>
                            <a:schemeClr val="tx1"/>
                          </a:solidFill>
                          <a:latin typeface="+mn-lt"/>
                        </a:rPr>
                        <a:t>Health ASQ’s </a:t>
                      </a:r>
                    </a:p>
                    <a:p>
                      <a:pPr algn="ctr"/>
                      <a:r>
                        <a:rPr lang="en-GB" sz="1000" b="0">
                          <a:solidFill>
                            <a:schemeClr val="tx1"/>
                          </a:solidFill>
                          <a:latin typeface="+mn-lt"/>
                        </a:rPr>
                        <a:t>(Please note the nearest parking is </a:t>
                      </a:r>
                    </a:p>
                    <a:p>
                      <a:pPr algn="ctr"/>
                      <a:r>
                        <a:rPr lang="en-GB" sz="1000" b="0">
                          <a:solidFill>
                            <a:schemeClr val="tx1"/>
                          </a:solidFill>
                          <a:latin typeface="+mn-lt"/>
                        </a:rPr>
                        <a:t>Peel House Car Park HA3 7AE)</a:t>
                      </a:r>
                    </a:p>
                    <a:p>
                      <a:pPr algn="ctr"/>
                      <a:endParaRPr lang="en-GB" sz="1000" b="1">
                        <a:solidFill>
                          <a:schemeClr val="tx1"/>
                        </a:solidFill>
                        <a:latin typeface="+mn-lt"/>
                      </a:endParaRPr>
                    </a:p>
                    <a:p>
                      <a:pPr algn="ctr"/>
                      <a:r>
                        <a:rPr lang="en-GB" sz="1000" b="1">
                          <a:solidFill>
                            <a:schemeClr val="tx1"/>
                          </a:solidFill>
                          <a:latin typeface="+mn-lt"/>
                        </a:rPr>
                        <a:t>Childminders group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000" b="0">
                          <a:solidFill>
                            <a:schemeClr val="tx1"/>
                          </a:solidFill>
                          <a:latin typeface="+mn-lt"/>
                        </a:rPr>
                        <a:t>Wednesday </a:t>
                      </a:r>
                    </a:p>
                    <a:p>
                      <a:pPr algn="ctr"/>
                      <a:endParaRPr lang="en-GB" sz="1000" b="0">
                        <a:solidFill>
                          <a:schemeClr val="tx1"/>
                        </a:solidFill>
                        <a:latin typeface="+mn-lt"/>
                      </a:endParaRPr>
                    </a:p>
                    <a:p>
                      <a:pPr algn="ctr"/>
                      <a:endParaRPr lang="en-GB" sz="1000" b="0">
                        <a:solidFill>
                          <a:schemeClr val="tx1"/>
                        </a:solidFill>
                        <a:latin typeface="+mn-lt"/>
                      </a:endParaRPr>
                    </a:p>
                    <a:p>
                      <a:pPr algn="ctr"/>
                      <a:endParaRPr lang="en-GB" sz="1000" b="0">
                        <a:solidFill>
                          <a:schemeClr val="tx1"/>
                        </a:solidFill>
                        <a:latin typeface="+mn-lt"/>
                      </a:endParaRPr>
                    </a:p>
                    <a:p>
                      <a:pPr algn="ctr"/>
                      <a:r>
                        <a:rPr lang="en-GB" sz="1000" b="0">
                          <a:solidFill>
                            <a:schemeClr val="tx1"/>
                          </a:solidFill>
                          <a:latin typeface="+mn-lt"/>
                        </a:rPr>
                        <a:t>Thursday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chemeClr val="tx1"/>
                          </a:solidFill>
                          <a:effectLst/>
                          <a:uLnTx/>
                          <a:uFillTx/>
                          <a:latin typeface="Arial Narrow" panose="020B0606020202030204" pitchFamily="34" charset="0"/>
                          <a:ea typeface="+mn-ea"/>
                          <a:cs typeface="+mn-cs"/>
                        </a:rPr>
                        <a:t>9am -3pm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chemeClr val="tx1"/>
                        </a:solidFill>
                        <a:effectLst/>
                        <a:uLnTx/>
                        <a:uFillTx/>
                        <a:latin typeface="Arial Narrow" panose="020B060602020203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chemeClr val="tx1"/>
                        </a:solidFill>
                        <a:effectLst/>
                        <a:uLnTx/>
                        <a:uFillTx/>
                        <a:latin typeface="Arial Narrow" panose="020B060602020203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chemeClr val="tx1"/>
                        </a:solidFill>
                        <a:effectLst/>
                        <a:uLnTx/>
                        <a:uFillTx/>
                        <a:latin typeface="Arial Narrow" panose="020B060602020203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chemeClr val="tx1"/>
                          </a:solidFill>
                          <a:effectLst/>
                          <a:uLnTx/>
                          <a:uFillTx/>
                          <a:latin typeface="Arial Narrow" panose="020B0606020202030204" pitchFamily="34" charset="0"/>
                          <a:ea typeface="+mn-ea"/>
                          <a:cs typeface="+mn-cs"/>
                        </a:rPr>
                        <a:t>9:30-11:30am</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83661697"/>
                  </a:ext>
                </a:extLst>
              </a:tr>
              <a:tr h="67730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chemeClr val="tx1"/>
                        </a:solidFill>
                        <a:effectLst/>
                        <a:uLnTx/>
                        <a:uFillTx/>
                        <a:latin typeface="Arial Narrow" panose="020B060602020203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chemeClr val="tx1"/>
                          </a:solidFill>
                          <a:effectLst/>
                          <a:uLnTx/>
                          <a:uFillTx/>
                          <a:latin typeface="Arial Narrow" panose="020B0606020202030204" pitchFamily="34" charset="0"/>
                          <a:ea typeface="+mn-ea"/>
                          <a:cs typeface="+mn-cs"/>
                        </a:rPr>
                        <a:t>Cedars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000" b="1">
                          <a:solidFill>
                            <a:schemeClr val="tx1"/>
                          </a:solidFill>
                          <a:latin typeface="+mn-lt"/>
                        </a:rPr>
                        <a:t>Health Visitor Clinic </a:t>
                      </a:r>
                    </a:p>
                    <a:p>
                      <a:pPr algn="ctr"/>
                      <a:endParaRPr lang="en-GB" sz="1000" b="1">
                        <a:solidFill>
                          <a:schemeClr val="tx1"/>
                        </a:solidFill>
                        <a:latin typeface="+mn-lt"/>
                      </a:endParaRPr>
                    </a:p>
                    <a:p>
                      <a:pPr algn="ctr"/>
                      <a:r>
                        <a:rPr lang="en-GB" sz="1000" b="1">
                          <a:solidFill>
                            <a:schemeClr val="tx1"/>
                          </a:solidFill>
                          <a:latin typeface="+mn-lt"/>
                        </a:rPr>
                        <a:t>Baby  Feeding Clinic </a:t>
                      </a:r>
                    </a:p>
                    <a:p>
                      <a:pPr algn="ctr"/>
                      <a:endParaRPr lang="en-GB" sz="1000" b="1">
                        <a:solidFill>
                          <a:schemeClr val="tx1"/>
                        </a:solidFill>
                        <a:latin typeface="+mn-lt"/>
                      </a:endParaRPr>
                    </a:p>
                    <a:p>
                      <a:pPr algn="ctr"/>
                      <a:r>
                        <a:rPr lang="en-GB" sz="1000" b="1">
                          <a:solidFill>
                            <a:schemeClr val="tx1"/>
                          </a:solidFill>
                          <a:latin typeface="+mn-lt"/>
                        </a:rPr>
                        <a:t>Children’s Sensory Team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000" b="0">
                          <a:solidFill>
                            <a:schemeClr val="tx1"/>
                          </a:solidFill>
                          <a:latin typeface="+mn-lt"/>
                        </a:rPr>
                        <a:t>Thursdays </a:t>
                      </a:r>
                    </a:p>
                    <a:p>
                      <a:pPr algn="ctr"/>
                      <a:endParaRPr lang="en-GB" sz="1000" b="0">
                        <a:solidFill>
                          <a:schemeClr val="tx1"/>
                        </a:solidFill>
                        <a:latin typeface="+mn-lt"/>
                      </a:endParaRPr>
                    </a:p>
                    <a:p>
                      <a:pPr algn="ctr"/>
                      <a:r>
                        <a:rPr lang="en-GB" sz="1000" b="0">
                          <a:solidFill>
                            <a:schemeClr val="tx1"/>
                          </a:solidFill>
                          <a:latin typeface="+mn-lt"/>
                        </a:rPr>
                        <a:t>Tuesdays </a:t>
                      </a:r>
                    </a:p>
                    <a:p>
                      <a:pPr algn="ctr"/>
                      <a:endParaRPr lang="en-GB" sz="1000" b="0">
                        <a:solidFill>
                          <a:schemeClr val="tx1"/>
                        </a:solidFill>
                        <a:latin typeface="+mn-lt"/>
                      </a:endParaRPr>
                    </a:p>
                    <a:p>
                      <a:pPr algn="ctr"/>
                      <a:r>
                        <a:rPr lang="en-GB" sz="1000" b="0">
                          <a:solidFill>
                            <a:schemeClr val="tx1"/>
                          </a:solidFill>
                          <a:latin typeface="+mn-lt"/>
                        </a:rPr>
                        <a:t>Tuesdays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chemeClr val="tx1"/>
                          </a:solidFill>
                          <a:effectLst/>
                          <a:uLnTx/>
                          <a:uFillTx/>
                          <a:latin typeface="Arial Narrow" panose="020B0606020202030204" pitchFamily="34" charset="0"/>
                          <a:ea typeface="+mn-ea"/>
                          <a:cs typeface="+mn-cs"/>
                        </a:rPr>
                        <a:t>9.30 – 11.30am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chemeClr val="tx1"/>
                        </a:solidFill>
                        <a:effectLst/>
                        <a:uLnTx/>
                        <a:uFillTx/>
                        <a:latin typeface="Arial Narrow" panose="020B060602020203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chemeClr val="tx1"/>
                          </a:solidFill>
                          <a:effectLst/>
                          <a:uLnTx/>
                          <a:uFillTx/>
                          <a:latin typeface="Arial Narrow" panose="020B0606020202030204" pitchFamily="34" charset="0"/>
                          <a:ea typeface="+mn-ea"/>
                          <a:cs typeface="+mn-cs"/>
                        </a:rPr>
                        <a:t>10am – 12pm (last admission 11.30am)</a:t>
                      </a:r>
                      <a:endParaRPr kumimoji="0" lang="en-GB" sz="1000" b="1" i="0" u="none" strike="noStrike" kern="1200" cap="none" spc="0" normalizeH="0" baseline="0" noProof="0">
                        <a:ln>
                          <a:noFill/>
                        </a:ln>
                        <a:solidFill>
                          <a:schemeClr val="tx1"/>
                        </a:solidFill>
                        <a:effectLst/>
                        <a:uLnTx/>
                        <a:uFillTx/>
                        <a:latin typeface="Arial Narrow" panose="020B060602020203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chemeClr val="tx1"/>
                        </a:solidFill>
                        <a:effectLst/>
                        <a:uLnTx/>
                        <a:uFillTx/>
                        <a:latin typeface="Arial Narrow" panose="020B060602020203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chemeClr val="tx1"/>
                          </a:solidFill>
                          <a:effectLst/>
                          <a:uLnTx/>
                          <a:uFillTx/>
                          <a:latin typeface="Arial Narrow" panose="020B0606020202030204" pitchFamily="34" charset="0"/>
                          <a:ea typeface="+mn-ea"/>
                          <a:cs typeface="+mn-cs"/>
                        </a:rPr>
                        <a:t>By appointment only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62480369"/>
                  </a:ext>
                </a:extLst>
              </a:tr>
              <a:tr h="0">
                <a:tc>
                  <a:txBody>
                    <a:bodyPr/>
                    <a:lstStyle/>
                    <a:p>
                      <a:pPr algn="ctr"/>
                      <a:r>
                        <a:rPr lang="en-GB" sz="1000" kern="1200">
                          <a:solidFill>
                            <a:schemeClr val="dk1"/>
                          </a:solidFill>
                          <a:effectLst/>
                          <a:latin typeface="Arial Narrow" panose="020B0606020202030204" pitchFamily="34" charset="0"/>
                          <a:ea typeface="+mn-ea"/>
                          <a:cs typeface="+mn-cs"/>
                        </a:rPr>
                        <a:t> Chandos </a:t>
                      </a:r>
                    </a:p>
                    <a:p>
                      <a:pPr algn="ctr"/>
                      <a:r>
                        <a:rPr lang="en-GB" sz="1000" kern="1200">
                          <a:solidFill>
                            <a:schemeClr val="dk1"/>
                          </a:solidFill>
                          <a:effectLst/>
                          <a:latin typeface="Arial Narrow" panose="020B0606020202030204" pitchFamily="34" charset="0"/>
                          <a:ea typeface="+mn-ea"/>
                          <a:cs typeface="+mn-cs"/>
                        </a:rPr>
                        <a:t>Stanmore Park </a:t>
                      </a:r>
                    </a:p>
                    <a:p>
                      <a:pPr algn="ctr"/>
                      <a:r>
                        <a:rPr lang="en-GB" sz="1000" kern="1200">
                          <a:solidFill>
                            <a:schemeClr val="dk1"/>
                          </a:solidFill>
                          <a:effectLst/>
                          <a:latin typeface="Arial Narrow" panose="020B0606020202030204" pitchFamily="34" charset="0"/>
                          <a:ea typeface="+mn-ea"/>
                          <a:cs typeface="+mn-cs"/>
                        </a:rPr>
                        <a:t>Pinner Centre</a:t>
                      </a:r>
                      <a:endParaRPr kumimoji="0" lang="en-GB" sz="1000" b="0" i="0" u="none" strike="noStrike" kern="1200" cap="none" spc="0" normalizeH="0" baseline="0" noProof="0">
                        <a:ln>
                          <a:noFill/>
                        </a:ln>
                        <a:solidFill>
                          <a:schemeClr val="tx1"/>
                        </a:solidFill>
                        <a:effectLst/>
                        <a:uLnTx/>
                        <a:uFillTx/>
                        <a:latin typeface="Arial Narrow" panose="020B0606020202030204" pitchFamily="34"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00" b="0">
                        <a:solidFill>
                          <a:schemeClr val="tx1"/>
                        </a:solidFill>
                        <a:latin typeface="+mn-lt"/>
                      </a:endParaRPr>
                    </a:p>
                    <a:p>
                      <a:pPr algn="ctr"/>
                      <a:endParaRPr lang="en-GB" sz="1000" b="0">
                        <a:solidFill>
                          <a:schemeClr val="tx1"/>
                        </a:solidFill>
                        <a:latin typeface="+mn-lt"/>
                      </a:endParaRPr>
                    </a:p>
                    <a:p>
                      <a:pPr algn="ctr"/>
                      <a:r>
                        <a:rPr lang="en-GB" sz="1000" b="1">
                          <a:solidFill>
                            <a:schemeClr val="tx1"/>
                          </a:solidFill>
                          <a:latin typeface="+mn-lt"/>
                        </a:rPr>
                        <a:t>Health Visitor Clinics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000">
                        <a:solidFill>
                          <a:schemeClr val="tx1"/>
                        </a:solidFill>
                        <a:latin typeface="+mn-lt"/>
                      </a:endParaRPr>
                    </a:p>
                    <a:p>
                      <a:pPr algn="ctr"/>
                      <a:endParaRPr lang="en-GB" sz="1000">
                        <a:solidFill>
                          <a:schemeClr val="tx1"/>
                        </a:solidFill>
                        <a:latin typeface="+mn-l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kern="1200">
                          <a:solidFill>
                            <a:schemeClr val="dk1"/>
                          </a:solidFill>
                          <a:effectLst/>
                          <a:latin typeface="Arial Narrow" panose="020B0606020202030204" pitchFamily="34" charset="0"/>
                          <a:ea typeface="+mn-ea"/>
                          <a:cs typeface="+mn-cs"/>
                        </a:rPr>
                        <a:t>Dates are stated within appointment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00" kern="1200">
                        <a:solidFill>
                          <a:schemeClr val="dk1"/>
                        </a:solidFill>
                        <a:effectLst/>
                        <a:latin typeface="Arial Narrow" panose="020B060602020203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000">
                        <a:solidFill>
                          <a:schemeClr val="tx1"/>
                        </a:solidFill>
                        <a:latin typeface="+mn-l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a:solidFill>
                            <a:schemeClr val="tx1"/>
                          </a:solidFill>
                          <a:latin typeface="+mn-lt"/>
                        </a:rPr>
                        <a:t>By appointment only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525053">
                <a:tc>
                  <a:txBody>
                    <a:bodyPr/>
                    <a:lstStyle/>
                    <a:p>
                      <a:pPr algn="ctr"/>
                      <a:r>
                        <a:rPr lang="en-GB" sz="1000" kern="1200">
                          <a:solidFill>
                            <a:schemeClr val="dk1"/>
                          </a:solidFill>
                          <a:effectLst/>
                          <a:latin typeface="Arial Narrow" panose="020B0606020202030204" pitchFamily="34" charset="0"/>
                          <a:ea typeface="+mn-ea"/>
                          <a:cs typeface="+mn-cs"/>
                        </a:rPr>
                        <a:t>Cedars</a:t>
                      </a:r>
                    </a:p>
                    <a:p>
                      <a:pPr algn="ctr"/>
                      <a:r>
                        <a:rPr lang="en-GB" sz="1000" kern="1200">
                          <a:solidFill>
                            <a:schemeClr val="dk1"/>
                          </a:solidFill>
                          <a:effectLst/>
                          <a:latin typeface="Arial Narrow" panose="020B0606020202030204" pitchFamily="34" charset="0"/>
                          <a:ea typeface="+mn-ea"/>
                          <a:cs typeface="+mn-cs"/>
                        </a:rPr>
                        <a:t>Kenmore Park </a:t>
                      </a:r>
                    </a:p>
                    <a:p>
                      <a:pPr algn="ctr"/>
                      <a:r>
                        <a:rPr lang="en-GB" sz="1000" kern="1200">
                          <a:solidFill>
                            <a:schemeClr val="dk1"/>
                          </a:solidFill>
                          <a:effectLst/>
                          <a:latin typeface="Arial Narrow" panose="020B0606020202030204" pitchFamily="34" charset="0"/>
                          <a:ea typeface="+mn-ea"/>
                          <a:cs typeface="+mn-cs"/>
                        </a:rPr>
                        <a:t>The Pinner Centre </a:t>
                      </a:r>
                      <a:endParaRPr lang="en-GB" sz="1000">
                        <a:solidFill>
                          <a:schemeClr val="tx1"/>
                        </a:solidFill>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00" b="0">
                        <a:solidFill>
                          <a:schemeClr val="tx1"/>
                        </a:solidFill>
                        <a:latin typeface="+mn-lt"/>
                      </a:endParaRPr>
                    </a:p>
                    <a:p>
                      <a:pPr algn="ctr"/>
                      <a:endParaRPr lang="en-GB" sz="1000" b="0">
                        <a:solidFill>
                          <a:schemeClr val="tx1"/>
                        </a:solidFill>
                        <a:latin typeface="+mn-lt"/>
                      </a:endParaRPr>
                    </a:p>
                    <a:p>
                      <a:pPr algn="ctr"/>
                      <a:r>
                        <a:rPr lang="en-GB" sz="1000" b="1">
                          <a:solidFill>
                            <a:schemeClr val="tx1"/>
                          </a:solidFill>
                          <a:latin typeface="+mn-lt"/>
                        </a:rPr>
                        <a:t>Midwifery Appointments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00" b="0">
                        <a:solidFill>
                          <a:schemeClr val="tx1"/>
                        </a:solidFill>
                      </a:endParaRPr>
                    </a:p>
                    <a:p>
                      <a:pPr algn="ctr"/>
                      <a:endParaRPr lang="en-GB" sz="1000" b="0">
                        <a:solidFill>
                          <a:schemeClr val="tx1"/>
                        </a:solidFill>
                      </a:endParaRPr>
                    </a:p>
                    <a:p>
                      <a:pPr algn="ctr"/>
                      <a:r>
                        <a:rPr lang="en-GB" sz="1000" b="0">
                          <a:solidFill>
                            <a:schemeClr val="tx1"/>
                          </a:solidFill>
                        </a:rPr>
                        <a:t>Across the week </a:t>
                      </a:r>
                    </a:p>
                    <a:p>
                      <a:pPr algn="ctr"/>
                      <a:endParaRPr lang="en-GB" sz="1000" b="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00" b="0">
                        <a:solidFill>
                          <a:schemeClr val="tx1"/>
                        </a:solidFill>
                        <a:latin typeface="+mn-lt"/>
                      </a:endParaRPr>
                    </a:p>
                    <a:p>
                      <a:pPr algn="ctr"/>
                      <a:endParaRPr lang="en-GB" sz="1000" b="0">
                        <a:solidFill>
                          <a:schemeClr val="tx1"/>
                        </a:solidFill>
                        <a:latin typeface="+mn-lt"/>
                      </a:endParaRPr>
                    </a:p>
                    <a:p>
                      <a:pPr algn="ctr"/>
                      <a:r>
                        <a:rPr lang="en-GB" sz="1000" b="0">
                          <a:solidFill>
                            <a:schemeClr val="tx1"/>
                          </a:solidFill>
                          <a:latin typeface="+mn-lt"/>
                        </a:rPr>
                        <a:t>By Appointment only </a:t>
                      </a:r>
                      <a:endParaRPr lang="en-GB" sz="1000" b="0">
                        <a:solidFill>
                          <a:schemeClr val="tx1"/>
                        </a:solidFill>
                        <a:latin typeface="Arial Narrow" panose="020B0606020202030204" pitchFamily="34" charset="0"/>
                      </a:endParaRPr>
                    </a:p>
                    <a:p>
                      <a:pPr algn="ctr"/>
                      <a:endParaRPr lang="en-GB" sz="1000" b="1">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808012">
                <a:tc>
                  <a:txBody>
                    <a:bodyPr/>
                    <a:lstStyle/>
                    <a:p>
                      <a:pPr algn="ctr"/>
                      <a:endParaRPr lang="en-GB" sz="1000" kern="1200">
                        <a:solidFill>
                          <a:schemeClr val="dk1"/>
                        </a:solidFill>
                        <a:effectLst/>
                        <a:latin typeface="Arial Narrow" panose="020B0606020202030204" pitchFamily="34" charset="0"/>
                        <a:ea typeface="+mn-ea"/>
                        <a:cs typeface="+mn-cs"/>
                      </a:endParaRPr>
                    </a:p>
                    <a:p>
                      <a:pPr algn="ctr"/>
                      <a:r>
                        <a:rPr lang="en-GB" sz="1000" kern="1200">
                          <a:solidFill>
                            <a:schemeClr val="dk1"/>
                          </a:solidFill>
                          <a:effectLst/>
                          <a:latin typeface="Arial Narrow" panose="020B0606020202030204" pitchFamily="34" charset="0"/>
                          <a:ea typeface="+mn-ea"/>
                          <a:cs typeface="+mn-cs"/>
                        </a:rPr>
                        <a:t>Kenmore Park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00" b="1" kern="1200">
                        <a:solidFill>
                          <a:schemeClr val="dk1"/>
                        </a:solidFill>
                        <a:effectLst/>
                        <a:latin typeface="Arial Narrow" panose="020B0606020202030204" pitchFamily="34" charset="0"/>
                        <a:ea typeface="+mn-ea"/>
                        <a:cs typeface="+mn-cs"/>
                      </a:endParaRPr>
                    </a:p>
                    <a:p>
                      <a:pPr algn="ctr"/>
                      <a:r>
                        <a:rPr lang="en-GB" sz="1000" b="1" kern="1200">
                          <a:solidFill>
                            <a:schemeClr val="dk1"/>
                          </a:solidFill>
                          <a:effectLst/>
                          <a:latin typeface="Arial Narrow" panose="020B0606020202030204" pitchFamily="34" charset="0"/>
                          <a:ea typeface="+mn-ea"/>
                          <a:cs typeface="+mn-cs"/>
                        </a:rPr>
                        <a:t>CAMHS Under 5 </a:t>
                      </a:r>
                      <a:endParaRPr lang="en-GB" sz="1000" b="1">
                        <a:solidFill>
                          <a:schemeClr val="tx1"/>
                        </a:solidFill>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000" kern="1200">
                        <a:solidFill>
                          <a:schemeClr val="dk1"/>
                        </a:solidFill>
                        <a:effectLst/>
                        <a:latin typeface="Arial Narrow" panose="020B060602020203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kern="1200">
                          <a:solidFill>
                            <a:schemeClr val="dk1"/>
                          </a:solidFill>
                          <a:effectLst/>
                          <a:latin typeface="Arial Narrow" panose="020B0606020202030204" pitchFamily="34" charset="0"/>
                          <a:ea typeface="+mn-ea"/>
                          <a:cs typeface="+mn-cs"/>
                        </a:rPr>
                        <a:t>Wednesdays </a:t>
                      </a:r>
                    </a:p>
                    <a:p>
                      <a:pPr algn="ctr"/>
                      <a:endParaRPr lang="en-GB" sz="1000" b="0" kern="1200">
                        <a:solidFill>
                          <a:schemeClr val="dk1"/>
                        </a:solidFill>
                        <a:effectLst/>
                        <a:latin typeface="Arial Narrow" panose="020B0606020202030204" pitchFamily="34"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dk1"/>
                        </a:solidFill>
                        <a:effectLst/>
                        <a:latin typeface="Arial Narrow" panose="020B060602020203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dk1"/>
                          </a:solidFill>
                          <a:effectLst/>
                          <a:latin typeface="Arial Narrow" panose="020B0606020202030204" pitchFamily="34" charset="0"/>
                          <a:ea typeface="+mn-ea"/>
                          <a:cs typeface="+mn-cs"/>
                        </a:rPr>
                        <a:t>Call to find out more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8582029"/>
                  </a:ext>
                </a:extLst>
              </a:tr>
            </a:tbl>
          </a:graphicData>
        </a:graphic>
      </p:graphicFrame>
    </p:spTree>
    <p:extLst>
      <p:ext uri="{BB962C8B-B14F-4D97-AF65-F5344CB8AC3E}">
        <p14:creationId xmlns:p14="http://schemas.microsoft.com/office/powerpoint/2010/main" val="3718682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BE1898AF-C9C5-BC9B-5B43-9E747CFABDC3}"/>
              </a:ext>
            </a:extLst>
          </p:cNvPr>
          <p:cNvGraphicFramePr>
            <a:graphicFrameLocks noGrp="1"/>
          </p:cNvGraphicFramePr>
          <p:nvPr>
            <p:extLst>
              <p:ext uri="{D42A27DB-BD31-4B8C-83A1-F6EECF244321}">
                <p14:modId xmlns:p14="http://schemas.microsoft.com/office/powerpoint/2010/main" val="687790312"/>
              </p:ext>
            </p:extLst>
          </p:nvPr>
        </p:nvGraphicFramePr>
        <p:xfrm>
          <a:off x="303710" y="381884"/>
          <a:ext cx="8113800" cy="5535989"/>
        </p:xfrm>
        <a:graphic>
          <a:graphicData uri="http://schemas.openxmlformats.org/drawingml/2006/table">
            <a:tbl>
              <a:tblPr firstRow="1" bandRow="1">
                <a:tableStyleId>{5C22544A-7EE6-4342-B048-85BDC9FD1C3A}</a:tableStyleId>
              </a:tblPr>
              <a:tblGrid>
                <a:gridCol w="1517998">
                  <a:extLst>
                    <a:ext uri="{9D8B030D-6E8A-4147-A177-3AD203B41FA5}">
                      <a16:colId xmlns:a16="http://schemas.microsoft.com/office/drawing/2014/main" val="20000"/>
                    </a:ext>
                  </a:extLst>
                </a:gridCol>
                <a:gridCol w="2327595">
                  <a:extLst>
                    <a:ext uri="{9D8B030D-6E8A-4147-A177-3AD203B41FA5}">
                      <a16:colId xmlns:a16="http://schemas.microsoft.com/office/drawing/2014/main" val="20001"/>
                    </a:ext>
                  </a:extLst>
                </a:gridCol>
                <a:gridCol w="1977039">
                  <a:extLst>
                    <a:ext uri="{9D8B030D-6E8A-4147-A177-3AD203B41FA5}">
                      <a16:colId xmlns:a16="http://schemas.microsoft.com/office/drawing/2014/main" val="20002"/>
                    </a:ext>
                  </a:extLst>
                </a:gridCol>
                <a:gridCol w="2291168">
                  <a:extLst>
                    <a:ext uri="{9D8B030D-6E8A-4147-A177-3AD203B41FA5}">
                      <a16:colId xmlns:a16="http://schemas.microsoft.com/office/drawing/2014/main" val="20003"/>
                    </a:ext>
                  </a:extLst>
                </a:gridCol>
              </a:tblGrid>
              <a:tr h="235642">
                <a:tc gridSpan="4">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b="1">
                          <a:solidFill>
                            <a:schemeClr val="tx1"/>
                          </a:solidFill>
                          <a:latin typeface="Arial Narrow" panose="020B0606020202030204" pitchFamily="34" charset="0"/>
                        </a:rPr>
                        <a:t>Workshops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GB" sz="900" b="1">
                        <a:solidFill>
                          <a:schemeClr val="tx1"/>
                        </a:solidFill>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GB" sz="900" b="1">
                        <a:solidFill>
                          <a:schemeClr val="tx1"/>
                        </a:solidFill>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49241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chemeClr val="tx1"/>
                        </a:solidFill>
                        <a:effectLst/>
                        <a:uLnTx/>
                        <a:uFillTx/>
                        <a:latin typeface="Arial Narrow" panose="020B060602020203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chemeClr val="tx1"/>
                          </a:solidFill>
                          <a:effectLst/>
                          <a:uLnTx/>
                          <a:uFillTx/>
                          <a:latin typeface="Arial Narrow" panose="020B0606020202030204" pitchFamily="34" charset="0"/>
                          <a:ea typeface="+mn-ea"/>
                          <a:cs typeface="+mn-cs"/>
                        </a:rPr>
                        <a:t>Venue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chemeClr val="tx1"/>
                        </a:solidFill>
                        <a:effectLst/>
                        <a:uLnTx/>
                        <a:uFillTx/>
                        <a:latin typeface="Arial Narrow" panose="020B0606020202030204" pitchFamily="34"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00" b="1">
                        <a:solidFill>
                          <a:schemeClr val="tx1"/>
                        </a:solidFill>
                        <a:latin typeface="+mn-lt"/>
                      </a:endParaRPr>
                    </a:p>
                    <a:p>
                      <a:pPr algn="ctr"/>
                      <a:r>
                        <a:rPr lang="en-GB" sz="1000" b="1">
                          <a:solidFill>
                            <a:schemeClr val="tx1"/>
                          </a:solidFill>
                          <a:latin typeface="+mn-lt"/>
                        </a:rPr>
                        <a:t>Theme</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00" b="1">
                        <a:solidFill>
                          <a:schemeClr val="tx1"/>
                        </a:solidFill>
                        <a:latin typeface="+mn-lt"/>
                      </a:endParaRPr>
                    </a:p>
                    <a:p>
                      <a:pPr algn="ctr"/>
                      <a:r>
                        <a:rPr lang="en-GB" sz="1000" b="1">
                          <a:solidFill>
                            <a:schemeClr val="tx1"/>
                          </a:solidFill>
                          <a:latin typeface="+mn-lt"/>
                        </a:rPr>
                        <a:t>Time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1" i="0" u="none" strike="noStrike" kern="1200" cap="none" spc="0" normalizeH="0" baseline="0" noProof="0">
                        <a:ln>
                          <a:noFill/>
                        </a:ln>
                        <a:solidFill>
                          <a:schemeClr val="tx1"/>
                        </a:solidFill>
                        <a:effectLst/>
                        <a:uLnTx/>
                        <a:uFillTx/>
                        <a:latin typeface="Arial Narrow" panose="020B060602020203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chemeClr val="tx1"/>
                          </a:solidFill>
                          <a:effectLst/>
                          <a:uLnTx/>
                          <a:uFillTx/>
                          <a:latin typeface="Arial Narrow" panose="020B0606020202030204" pitchFamily="34" charset="0"/>
                          <a:ea typeface="+mn-ea"/>
                          <a:cs typeface="+mn-cs"/>
                        </a:rPr>
                        <a:t>Dates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7290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1" i="0" u="none" strike="noStrike" kern="1200" cap="none" spc="0" normalizeH="0" baseline="0" noProof="0">
                        <a:ln>
                          <a:noFill/>
                        </a:ln>
                        <a:solidFill>
                          <a:schemeClr val="tx1"/>
                        </a:solidFill>
                        <a:effectLst/>
                        <a:highlight>
                          <a:srgbClr val="FFFF00"/>
                        </a:highlight>
                        <a:uLnTx/>
                        <a:uFillTx/>
                        <a:latin typeface="Arial Narrow" panose="020B060602020203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chemeClr val="tx1"/>
                          </a:solidFill>
                          <a:effectLst/>
                          <a:uLnTx/>
                          <a:uFillTx/>
                          <a:latin typeface="Arial Narrow"/>
                          <a:ea typeface="+mn-ea"/>
                          <a:cs typeface="+mn-cs"/>
                        </a:rPr>
                        <a:t>Virtual workshop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chemeClr val="tx1"/>
                          </a:solidFill>
                          <a:effectLst/>
                          <a:uLnTx/>
                          <a:uFillTx/>
                          <a:latin typeface="Arial Narrow"/>
                          <a:ea typeface="+mn-ea"/>
                          <a:cs typeface="+mn-cs"/>
                        </a:rPr>
                        <a:t>Call Cedars to book 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chemeClr val="tx1"/>
                          </a:solidFill>
                          <a:effectLst/>
                          <a:uLnTx/>
                          <a:uFillTx/>
                          <a:latin typeface="Arial Narrow"/>
                          <a:ea typeface="+mn-ea"/>
                          <a:cs typeface="+mn-cs"/>
                        </a:rPr>
                        <a:t>020 8736 6222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chemeClr val="tx1"/>
                        </a:solidFill>
                        <a:effectLst/>
                        <a:uLnTx/>
                        <a:uFillTx/>
                        <a:latin typeface="Arial Narrow"/>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00" b="1">
                        <a:solidFill>
                          <a:schemeClr val="tx1"/>
                        </a:solidFill>
                        <a:latin typeface="+mn-lt"/>
                      </a:endParaRPr>
                    </a:p>
                    <a:p>
                      <a:pPr algn="ctr"/>
                      <a:r>
                        <a:rPr lang="en-GB" sz="1000" b="0">
                          <a:solidFill>
                            <a:schemeClr val="tx1"/>
                          </a:solidFill>
                          <a:latin typeface="+mn-lt"/>
                        </a:rPr>
                        <a:t>Routines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00" b="0">
                        <a:solidFill>
                          <a:schemeClr val="tx1"/>
                        </a:solidFill>
                        <a:latin typeface="+mn-lt"/>
                      </a:endParaRPr>
                    </a:p>
                    <a:p>
                      <a:pPr algn="ctr"/>
                      <a:r>
                        <a:rPr lang="en-GB" sz="1000" b="0">
                          <a:solidFill>
                            <a:schemeClr val="tx1"/>
                          </a:solidFill>
                          <a:latin typeface="+mn-lt"/>
                        </a:rPr>
                        <a:t>10-11:30am</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dirty="0">
                        <a:ln>
                          <a:noFill/>
                        </a:ln>
                        <a:solidFill>
                          <a:schemeClr val="tx1"/>
                        </a:solidFill>
                        <a:effectLst/>
                        <a:uLnTx/>
                        <a:uFillTx/>
                        <a:latin typeface="Arial Narrow" panose="020B060602020203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Arial Narrow" panose="020B0606020202030204" pitchFamily="34" charset="0"/>
                          <a:ea typeface="+mn-ea"/>
                          <a:cs typeface="+mn-cs"/>
                        </a:rPr>
                        <a:t>3 September 2026 </a:t>
                      </a:r>
                      <a:endParaRPr kumimoji="0" lang="en-GB" sz="1000" b="1" i="0" u="none" strike="noStrike" kern="1200" cap="none" spc="0" normalizeH="0" baseline="0" noProof="0" dirty="0">
                        <a:ln>
                          <a:noFill/>
                        </a:ln>
                        <a:solidFill>
                          <a:schemeClr val="accent4"/>
                        </a:solidFill>
                        <a:effectLst/>
                        <a:uLnTx/>
                        <a:uFillTx/>
                        <a:latin typeface="Arial Narrow" panose="020B0606020202030204" pitchFamily="34" charset="0"/>
                        <a:ea typeface="+mn-ea"/>
                        <a:cs typeface="+mn-cs"/>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62480369"/>
                  </a:ext>
                </a:extLst>
              </a:tr>
              <a:tr h="55580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chemeClr val="tx1"/>
                          </a:solidFill>
                          <a:effectLst/>
                          <a:uLnTx/>
                          <a:uFillTx/>
                          <a:latin typeface="Arial Narrow"/>
                          <a:ea typeface="+mn-ea"/>
                          <a:cs typeface="+mn-cs"/>
                        </a:rPr>
                        <a:t>Virtual Workshop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chemeClr val="tx1"/>
                          </a:solidFill>
                          <a:effectLst/>
                          <a:uLnTx/>
                          <a:uFillTx/>
                          <a:latin typeface="Arial Narrow"/>
                          <a:ea typeface="+mn-ea"/>
                          <a:cs typeface="+mn-cs"/>
                        </a:rPr>
                        <a:t>Call Cedars to book 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chemeClr val="tx1"/>
                          </a:solidFill>
                          <a:effectLst/>
                          <a:uLnTx/>
                          <a:uFillTx/>
                          <a:latin typeface="Arial Narrow"/>
                          <a:ea typeface="+mn-ea"/>
                          <a:cs typeface="+mn-cs"/>
                        </a:rPr>
                        <a:t>020 8736 6222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000" b="0" kern="1200">
                        <a:solidFill>
                          <a:schemeClr val="dk1"/>
                        </a:solidFill>
                        <a:effectLst/>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b="0" kern="1200">
                          <a:solidFill>
                            <a:schemeClr val="dk1"/>
                          </a:solidFill>
                          <a:effectLst/>
                          <a:latin typeface="+mn-lt"/>
                          <a:ea typeface="+mn-ea"/>
                          <a:cs typeface="+mn-cs"/>
                        </a:rPr>
                        <a:t>Managing Emotions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000" b="0" kern="1200">
                        <a:solidFill>
                          <a:schemeClr val="dk1"/>
                        </a:solidFill>
                        <a:effectLst/>
                        <a:latin typeface="+mn-lt"/>
                        <a:ea typeface="+mn-ea"/>
                        <a:cs typeface="+mn-cs"/>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00" b="0">
                        <a:solidFill>
                          <a:schemeClr val="tx1"/>
                        </a:solidFill>
                        <a:latin typeface="+mn-lt"/>
                      </a:endParaRPr>
                    </a:p>
                    <a:p>
                      <a:pPr algn="ctr"/>
                      <a:r>
                        <a:rPr lang="en-GB" sz="1000" b="0">
                          <a:solidFill>
                            <a:schemeClr val="tx1"/>
                          </a:solidFill>
                          <a:latin typeface="+mn-lt"/>
                        </a:rPr>
                        <a:t>10 – 11.30am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dirty="0">
                        <a:ln>
                          <a:noFill/>
                        </a:ln>
                        <a:solidFill>
                          <a:schemeClr val="tx1"/>
                        </a:solidFill>
                        <a:effectLst/>
                        <a:uLnTx/>
                        <a:uFillTx/>
                        <a:latin typeface="Arial Narrow" panose="020B060602020203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Arial Narrow" panose="020B0606020202030204" pitchFamily="34" charset="0"/>
                          <a:ea typeface="+mn-ea"/>
                          <a:cs typeface="+mn-cs"/>
                        </a:rPr>
                        <a:t>10 September 2026 </a:t>
                      </a:r>
                      <a:endParaRPr kumimoji="0" lang="en-GB" sz="1000" b="1" i="0" u="none" strike="noStrike" kern="1200" cap="none" spc="0" normalizeH="0" baseline="0" noProof="0" dirty="0">
                        <a:ln>
                          <a:noFill/>
                        </a:ln>
                        <a:solidFill>
                          <a:schemeClr val="accent4"/>
                        </a:solidFill>
                        <a:effectLst/>
                        <a:uLnTx/>
                        <a:uFillTx/>
                        <a:latin typeface="Arial Narrow" panose="020B0606020202030204" pitchFamily="34" charset="0"/>
                        <a:ea typeface="+mn-ea"/>
                        <a:cs typeface="+mn-cs"/>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76598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chemeClr val="tx1"/>
                        </a:solidFill>
                        <a:effectLst/>
                        <a:highlight>
                          <a:srgbClr val="FFFF00"/>
                        </a:highlight>
                        <a:uLnTx/>
                        <a:uFillTx/>
                        <a:latin typeface="Arial Narrow" panose="020B060602020203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chemeClr val="tx1"/>
                          </a:solidFill>
                          <a:effectLst/>
                          <a:uLnTx/>
                          <a:uFillTx/>
                          <a:latin typeface="Arial Narrow"/>
                          <a:ea typeface="+mn-ea"/>
                          <a:cs typeface="+mn-cs"/>
                        </a:rPr>
                        <a:t>Virtual Workshop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chemeClr val="tx1"/>
                          </a:solidFill>
                          <a:effectLst/>
                          <a:uLnTx/>
                          <a:uFillTx/>
                          <a:latin typeface="Arial Narrow"/>
                          <a:ea typeface="+mn-ea"/>
                          <a:cs typeface="+mn-cs"/>
                        </a:rPr>
                        <a:t>Call Cedars to book 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chemeClr val="tx1"/>
                          </a:solidFill>
                          <a:effectLst/>
                          <a:uLnTx/>
                          <a:uFillTx/>
                          <a:latin typeface="Arial Narrow"/>
                          <a:ea typeface="+mn-ea"/>
                          <a:cs typeface="+mn-cs"/>
                        </a:rPr>
                        <a:t>020 8736 6222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00" b="0">
                        <a:solidFill>
                          <a:schemeClr val="tx1"/>
                        </a:solidFill>
                        <a:latin typeface="+mn-lt"/>
                      </a:endParaRPr>
                    </a:p>
                    <a:p>
                      <a:pPr algn="ctr"/>
                      <a:r>
                        <a:rPr lang="en-GB" sz="1000" b="0">
                          <a:solidFill>
                            <a:schemeClr val="tx1"/>
                          </a:solidFill>
                          <a:latin typeface="+mn-lt"/>
                        </a:rPr>
                        <a:t>Toilet Learning </a:t>
                      </a:r>
                    </a:p>
                    <a:p>
                      <a:pPr algn="ctr"/>
                      <a:endParaRPr lang="en-GB" sz="1000" b="0">
                        <a:solidFill>
                          <a:schemeClr val="tx1"/>
                        </a:solidFill>
                        <a:latin typeface="+mn-lt"/>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00" b="0">
                        <a:solidFill>
                          <a:schemeClr val="tx1"/>
                        </a:solidFill>
                        <a:latin typeface="+mn-lt"/>
                      </a:endParaRPr>
                    </a:p>
                    <a:p>
                      <a:pPr algn="ctr"/>
                      <a:r>
                        <a:rPr lang="en-GB" sz="1000" b="0">
                          <a:solidFill>
                            <a:schemeClr val="tx1"/>
                          </a:solidFill>
                          <a:latin typeface="+mn-lt"/>
                        </a:rPr>
                        <a:t>10-11:30am</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dirty="0">
                        <a:ln>
                          <a:noFill/>
                        </a:ln>
                        <a:solidFill>
                          <a:schemeClr val="tx1"/>
                        </a:solidFill>
                        <a:effectLst/>
                        <a:uLnTx/>
                        <a:uFillTx/>
                        <a:latin typeface="Arial Narrow" panose="020B060602020203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Arial Narrow" panose="020B0606020202030204" pitchFamily="34" charset="0"/>
                          <a:ea typeface="+mn-ea"/>
                          <a:cs typeface="+mn-cs"/>
                        </a:rPr>
                        <a:t>17 September </a:t>
                      </a:r>
                      <a:endParaRPr kumimoji="0" lang="en-GB" sz="1000" b="1" i="0" u="none" strike="noStrike" kern="1200" cap="none" spc="0" normalizeH="0" baseline="0" noProof="0" dirty="0">
                        <a:ln>
                          <a:noFill/>
                        </a:ln>
                        <a:solidFill>
                          <a:schemeClr val="accent4"/>
                        </a:solidFill>
                        <a:effectLst/>
                        <a:uLnTx/>
                        <a:uFillTx/>
                        <a:latin typeface="Arial Narrow" panose="020B0606020202030204" pitchFamily="34" charset="0"/>
                        <a:ea typeface="+mn-ea"/>
                        <a:cs typeface="+mn-cs"/>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76598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chemeClr val="tx1"/>
                          </a:solidFill>
                          <a:effectLst/>
                          <a:uLnTx/>
                          <a:uFillTx/>
                          <a:latin typeface="Arial Narrow"/>
                          <a:ea typeface="+mn-ea"/>
                          <a:cs typeface="+mn-cs"/>
                        </a:rPr>
                        <a:t>Virtual Workshop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chemeClr val="tx1"/>
                          </a:solidFill>
                          <a:effectLst/>
                          <a:uLnTx/>
                          <a:uFillTx/>
                          <a:latin typeface="Arial Narrow"/>
                          <a:ea typeface="+mn-ea"/>
                          <a:cs typeface="+mn-cs"/>
                        </a:rPr>
                        <a:t>Call Cedars to book 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chemeClr val="tx1"/>
                          </a:solidFill>
                          <a:effectLst/>
                          <a:uLnTx/>
                          <a:uFillTx/>
                          <a:latin typeface="Arial Narrow"/>
                          <a:ea typeface="+mn-ea"/>
                          <a:cs typeface="+mn-cs"/>
                        </a:rPr>
                        <a:t>020 8736 6222</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chemeClr val="tx1"/>
                        </a:solidFill>
                        <a:effectLst/>
                        <a:highlight>
                          <a:srgbClr val="FFFF00"/>
                        </a:highlight>
                        <a:uLnTx/>
                        <a:uFillTx/>
                        <a:latin typeface="Arial Narrow" panose="020B0606020202030204" pitchFamily="34"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00" b="0">
                        <a:solidFill>
                          <a:schemeClr val="tx1"/>
                        </a:solidFill>
                        <a:latin typeface="+mn-lt"/>
                      </a:endParaRPr>
                    </a:p>
                    <a:p>
                      <a:pPr algn="ctr"/>
                      <a:r>
                        <a:rPr lang="en-GB" sz="1000" b="0">
                          <a:solidFill>
                            <a:schemeClr val="tx1"/>
                          </a:solidFill>
                          <a:latin typeface="+mn-lt"/>
                        </a:rPr>
                        <a:t>Managing Behaviour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00" b="0">
                        <a:solidFill>
                          <a:schemeClr val="tx1"/>
                        </a:solidFill>
                        <a:latin typeface="+mn-lt"/>
                      </a:endParaRPr>
                    </a:p>
                    <a:p>
                      <a:pPr algn="ctr"/>
                      <a:r>
                        <a:rPr lang="en-GB" sz="1000" b="0">
                          <a:solidFill>
                            <a:schemeClr val="tx1"/>
                          </a:solidFill>
                          <a:latin typeface="+mn-lt"/>
                        </a:rPr>
                        <a:t>10-11:30 am</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1" i="0" u="none" strike="noStrike" kern="1200" cap="none" spc="0" normalizeH="0" baseline="0" noProof="0" dirty="0">
                        <a:ln>
                          <a:noFill/>
                        </a:ln>
                        <a:solidFill>
                          <a:srgbClr val="7030A0"/>
                        </a:solidFill>
                        <a:effectLst/>
                        <a:uLnTx/>
                        <a:uFillTx/>
                        <a:latin typeface="Arial Narrow" panose="020B060602020203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Arial Narrow" panose="020B0606020202030204" pitchFamily="34" charset="0"/>
                          <a:ea typeface="+mn-ea"/>
                          <a:cs typeface="+mn-cs"/>
                        </a:rPr>
                        <a:t>24 September 2026 </a:t>
                      </a:r>
                      <a:endParaRPr kumimoji="0" lang="en-GB" sz="1000" b="1" i="0" u="none" strike="noStrike" kern="1200" cap="none" spc="0" normalizeH="0" baseline="0" noProof="0" dirty="0">
                        <a:ln>
                          <a:noFill/>
                        </a:ln>
                        <a:solidFill>
                          <a:schemeClr val="accent4"/>
                        </a:solidFill>
                        <a:effectLst/>
                        <a:uLnTx/>
                        <a:uFillTx/>
                        <a:latin typeface="Arial Narrow" panose="020B060602020203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1" i="0" u="none" strike="noStrike" kern="1200" cap="none" spc="0" normalizeH="0" baseline="0" noProof="0" dirty="0">
                        <a:ln>
                          <a:noFill/>
                        </a:ln>
                        <a:solidFill>
                          <a:srgbClr val="7030A0"/>
                        </a:solidFill>
                        <a:effectLst/>
                        <a:uLnTx/>
                        <a:uFillTx/>
                        <a:latin typeface="Arial Narrow" panose="020B060602020203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dirty="0">
                        <a:ln>
                          <a:noFill/>
                        </a:ln>
                        <a:solidFill>
                          <a:schemeClr val="tx1"/>
                        </a:solidFill>
                        <a:effectLst/>
                        <a:uLnTx/>
                        <a:uFillTx/>
                        <a:latin typeface="Arial Narrow" panose="020B0606020202030204" pitchFamily="34" charset="0"/>
                        <a:ea typeface="+mn-ea"/>
                        <a:cs typeface="+mn-cs"/>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4642536"/>
                  </a:ext>
                </a:extLst>
              </a:tr>
              <a:tr h="76598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chemeClr val="tx1"/>
                          </a:solidFill>
                          <a:effectLst/>
                          <a:uLnTx/>
                          <a:uFillTx/>
                          <a:latin typeface="Arial Narrow"/>
                          <a:ea typeface="+mn-ea"/>
                          <a:cs typeface="+mn-cs"/>
                        </a:rPr>
                        <a:t>Virtual Workshop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chemeClr val="tx1"/>
                          </a:solidFill>
                          <a:effectLst/>
                          <a:uLnTx/>
                          <a:uFillTx/>
                          <a:latin typeface="Arial Narrow"/>
                          <a:ea typeface="+mn-ea"/>
                          <a:cs typeface="+mn-cs"/>
                        </a:rPr>
                        <a:t>Call Cedars to book 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chemeClr val="tx1"/>
                          </a:solidFill>
                          <a:effectLst/>
                          <a:uLnTx/>
                          <a:uFillTx/>
                          <a:latin typeface="Arial Narrow"/>
                          <a:ea typeface="+mn-ea"/>
                          <a:cs typeface="+mn-cs"/>
                        </a:rPr>
                        <a:t>020 8736 6222</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chemeClr val="tx1"/>
                        </a:solidFill>
                        <a:effectLst/>
                        <a:uLnTx/>
                        <a:uFillTx/>
                        <a:latin typeface="Arial Narrow"/>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00" b="0">
                        <a:solidFill>
                          <a:schemeClr val="tx1"/>
                        </a:solidFill>
                        <a:latin typeface="+mn-lt"/>
                      </a:endParaRPr>
                    </a:p>
                    <a:p>
                      <a:pPr algn="ctr"/>
                      <a:r>
                        <a:rPr lang="en-GB" sz="1000" b="0">
                          <a:solidFill>
                            <a:schemeClr val="tx1"/>
                          </a:solidFill>
                          <a:latin typeface="+mn-lt"/>
                        </a:rPr>
                        <a:t>Sleep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00" b="0">
                        <a:solidFill>
                          <a:schemeClr val="tx1"/>
                        </a:solidFill>
                        <a:latin typeface="+mn-lt"/>
                      </a:endParaRPr>
                    </a:p>
                    <a:p>
                      <a:pPr algn="ctr"/>
                      <a:r>
                        <a:rPr lang="en-GB" sz="1000" b="0">
                          <a:solidFill>
                            <a:schemeClr val="tx1"/>
                          </a:solidFill>
                          <a:latin typeface="+mn-lt"/>
                        </a:rPr>
                        <a:t>10-11:30am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1" i="0" u="none" strike="noStrike" kern="1200" cap="none" spc="0" normalizeH="0" baseline="0" noProof="0" dirty="0">
                        <a:ln>
                          <a:noFill/>
                        </a:ln>
                        <a:solidFill>
                          <a:srgbClr val="7030A0"/>
                        </a:solidFill>
                        <a:effectLst/>
                        <a:uLnTx/>
                        <a:uFillTx/>
                        <a:latin typeface="Arial Narrow" panose="020B060602020203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Arial Narrow" panose="020B0606020202030204" pitchFamily="34" charset="0"/>
                          <a:ea typeface="+mn-ea"/>
                          <a:cs typeface="+mn-cs"/>
                        </a:rPr>
                        <a:t>1 October 2026 </a:t>
                      </a:r>
                      <a:endParaRPr kumimoji="0" lang="en-GB" sz="1000" b="1" i="0" u="none" strike="noStrike" kern="1200" cap="none" spc="0" normalizeH="0" baseline="0" noProof="0" dirty="0">
                        <a:ln>
                          <a:noFill/>
                        </a:ln>
                        <a:solidFill>
                          <a:schemeClr val="accent4"/>
                        </a:solidFill>
                        <a:effectLst/>
                        <a:uLnTx/>
                        <a:uFillTx/>
                        <a:latin typeface="Arial Narrow" panose="020B060602020203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1" i="0" u="none" strike="noStrike" kern="1200" cap="none" spc="0" normalizeH="0" baseline="0" noProof="0" dirty="0">
                        <a:ln>
                          <a:noFill/>
                        </a:ln>
                        <a:solidFill>
                          <a:srgbClr val="7030A0"/>
                        </a:solidFill>
                        <a:effectLst/>
                        <a:uLnTx/>
                        <a:uFillTx/>
                        <a:latin typeface="Arial Narrow" panose="020B0606020202030204" pitchFamily="34" charset="0"/>
                        <a:ea typeface="+mn-ea"/>
                        <a:cs typeface="+mn-cs"/>
                      </a:endParaRP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4988555"/>
                  </a:ext>
                </a:extLst>
              </a:tr>
              <a:tr h="765981">
                <a:tc>
                  <a:txBody>
                    <a:bodyPr/>
                    <a:lstStyle/>
                    <a:p>
                      <a:pPr marL="0" marR="0" lvl="0" indent="0" algn="ctr" rtl="0" eaLnBrk="1" fontAlgn="auto" latinLnBrk="0" hangingPunct="1">
                        <a:lnSpc>
                          <a:spcPct val="100000"/>
                        </a:lnSpc>
                        <a:spcBef>
                          <a:spcPts val="0"/>
                        </a:spcBef>
                        <a:spcAft>
                          <a:spcPts val="0"/>
                        </a:spcAft>
                        <a:buClrTx/>
                        <a:buSzTx/>
                        <a:buFontTx/>
                        <a:buNone/>
                      </a:pPr>
                      <a:endParaRPr lang="en-GB" sz="1000" b="1" i="0" u="none" strike="noStrike" kern="1200" cap="none" spc="0" normalizeH="0" baseline="0" noProof="0">
                        <a:ln>
                          <a:noFill/>
                        </a:ln>
                        <a:solidFill>
                          <a:schemeClr val="tx1"/>
                        </a:solidFill>
                        <a:effectLst/>
                        <a:uLnTx/>
                        <a:uFillTx/>
                        <a:latin typeface="Arial Narrow"/>
                        <a:ea typeface="+mn-ea"/>
                        <a:cs typeface="+mn-cs"/>
                      </a:endParaRPr>
                    </a:p>
                    <a:p>
                      <a:pPr marL="0" marR="0" lvl="0" indent="0" algn="ctr" defTabSz="914400">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chemeClr val="tx1"/>
                          </a:solidFill>
                          <a:effectLst/>
                          <a:uLnTx/>
                          <a:uFillTx/>
                          <a:latin typeface="Arial Narrow"/>
                          <a:ea typeface="+mn-ea"/>
                          <a:cs typeface="+mn-cs"/>
                        </a:rPr>
                        <a:t>Virtual Workshop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chemeClr val="tx1"/>
                          </a:solidFill>
                          <a:effectLst/>
                          <a:uLnTx/>
                          <a:uFillTx/>
                          <a:latin typeface="Arial Narrow" panose="020B0606020202030204" pitchFamily="34" charset="0"/>
                          <a:ea typeface="+mn-ea"/>
                          <a:cs typeface="+mn-cs"/>
                        </a:rPr>
                        <a:t>Call Cedars to book 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chemeClr val="tx1"/>
                          </a:solidFill>
                          <a:effectLst/>
                          <a:uLnTx/>
                          <a:uFillTx/>
                          <a:latin typeface="Arial Narrow" panose="020B0606020202030204" pitchFamily="34" charset="0"/>
                          <a:ea typeface="+mn-ea"/>
                          <a:cs typeface="+mn-cs"/>
                        </a:rPr>
                        <a:t>020 8736 6222</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chemeClr val="tx1"/>
                        </a:solidFill>
                        <a:effectLst/>
                        <a:uLnTx/>
                        <a:uFillTx/>
                        <a:latin typeface="Arial Narrow" panose="020B0606020202030204" pitchFamily="34"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000" b="0">
                          <a:solidFill>
                            <a:schemeClr val="tx1"/>
                          </a:solidFill>
                          <a:latin typeface="+mn-lt"/>
                        </a:rPr>
                        <a:t>SEND </a:t>
                      </a:r>
                    </a:p>
                    <a:p>
                      <a:pPr lvl="0" algn="ctr">
                        <a:buNone/>
                      </a:pPr>
                      <a:r>
                        <a:rPr lang="en-GB" sz="1000" b="0">
                          <a:solidFill>
                            <a:schemeClr val="tx1"/>
                          </a:solidFill>
                          <a:latin typeface="+mn-lt"/>
                        </a:rPr>
                        <a:t>Tackling Food adversions </a:t>
                      </a:r>
                    </a:p>
                    <a:p>
                      <a:pPr lvl="0" algn="ctr">
                        <a:buNone/>
                      </a:pPr>
                      <a:endParaRPr lang="en-GB" sz="1000" b="0">
                        <a:solidFill>
                          <a:schemeClr val="tx1"/>
                        </a:solidFill>
                        <a:latin typeface="+mn-lt"/>
                      </a:endParaRPr>
                    </a:p>
                    <a:p>
                      <a:pPr lvl="0" algn="ctr">
                        <a:buNone/>
                      </a:pPr>
                      <a:r>
                        <a:rPr lang="en-GB" sz="1000" b="0">
                          <a:solidFill>
                            <a:schemeClr val="tx1"/>
                          </a:solidFill>
                          <a:latin typeface="+mn-lt"/>
                        </a:rPr>
                        <a:t>Understanding  behaviour</a:t>
                      </a:r>
                    </a:p>
                    <a:p>
                      <a:pPr lvl="0" algn="ctr">
                        <a:buNone/>
                      </a:pPr>
                      <a:endParaRPr lang="en-GB" sz="1000" b="0">
                        <a:solidFill>
                          <a:schemeClr val="tx1"/>
                        </a:solidFill>
                        <a:latin typeface="+mn-lt"/>
                      </a:endParaRPr>
                    </a:p>
                    <a:p>
                      <a:pPr lvl="0" algn="ctr">
                        <a:buNone/>
                      </a:pPr>
                      <a:r>
                        <a:rPr lang="en-GB" sz="1000" b="0">
                          <a:solidFill>
                            <a:schemeClr val="tx1"/>
                          </a:solidFill>
                          <a:latin typeface="+mn-lt"/>
                        </a:rPr>
                        <a:t>Toilet Learning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000" b="0">
                        <a:solidFill>
                          <a:schemeClr val="tx1"/>
                        </a:solidFill>
                        <a:latin typeface="+mn-lt"/>
                      </a:endParaRPr>
                    </a:p>
                    <a:p>
                      <a:pPr algn="ctr"/>
                      <a:r>
                        <a:rPr lang="en-GB" sz="1000" b="0">
                          <a:solidFill>
                            <a:schemeClr val="tx1"/>
                          </a:solidFill>
                          <a:latin typeface="+mn-lt"/>
                        </a:rPr>
                        <a:t>11am-12:30pm</a:t>
                      </a:r>
                    </a:p>
                    <a:p>
                      <a:pPr lvl="0" algn="ctr">
                        <a:buNone/>
                      </a:pPr>
                      <a:endParaRPr lang="en-GB" sz="1000" b="0">
                        <a:solidFill>
                          <a:schemeClr val="tx1"/>
                        </a:solidFill>
                        <a:latin typeface="+mn-lt"/>
                      </a:endParaRPr>
                    </a:p>
                    <a:p>
                      <a:pPr lvl="0" algn="ctr">
                        <a:buNone/>
                      </a:pPr>
                      <a:r>
                        <a:rPr lang="en-GB" sz="1000" b="0">
                          <a:solidFill>
                            <a:schemeClr val="tx1"/>
                          </a:solidFill>
                          <a:latin typeface="+mn-lt"/>
                        </a:rPr>
                        <a:t>11am-12:30pm</a:t>
                      </a:r>
                    </a:p>
                    <a:p>
                      <a:pPr lvl="0" algn="ctr">
                        <a:buNone/>
                      </a:pPr>
                      <a:endParaRPr lang="en-GB" sz="1000" b="0">
                        <a:solidFill>
                          <a:schemeClr val="tx1"/>
                        </a:solidFill>
                        <a:latin typeface="+mn-lt"/>
                      </a:endParaRPr>
                    </a:p>
                    <a:p>
                      <a:pPr lvl="0" algn="ctr">
                        <a:buNone/>
                      </a:pPr>
                      <a:r>
                        <a:rPr lang="en-GB" sz="1000" b="0">
                          <a:solidFill>
                            <a:schemeClr val="tx1"/>
                          </a:solidFill>
                          <a:latin typeface="+mn-lt"/>
                        </a:rPr>
                        <a:t>11am-12:30pm</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rtl="0" eaLnBrk="1" fontAlgn="auto" latinLnBrk="0" hangingPunct="1">
                        <a:lnSpc>
                          <a:spcPct val="100000"/>
                        </a:lnSpc>
                        <a:spcBef>
                          <a:spcPts val="0"/>
                        </a:spcBef>
                        <a:spcAft>
                          <a:spcPts val="0"/>
                        </a:spcAft>
                        <a:buClrTx/>
                        <a:buSzTx/>
                        <a:buFontTx/>
                        <a:buNone/>
                      </a:pPr>
                      <a:endParaRPr lang="en-GB" sz="1000" b="1" i="0" u="none" strike="noStrike" kern="1200" cap="none" spc="0" normalizeH="0" baseline="0" noProof="0" dirty="0">
                        <a:ln>
                          <a:noFill/>
                        </a:ln>
                        <a:solidFill>
                          <a:srgbClr val="7030A0"/>
                        </a:solidFill>
                        <a:effectLst/>
                        <a:uLnTx/>
                        <a:uFillTx/>
                        <a:latin typeface="Arial Narrow"/>
                        <a:ea typeface="+mn-ea"/>
                        <a:cs typeface="+mn-cs"/>
                      </a:endParaRPr>
                    </a:p>
                    <a:p>
                      <a:pPr marL="0" marR="0" lvl="0" indent="0" algn="ctr">
                        <a:lnSpc>
                          <a:spcPct val="100000"/>
                        </a:lnSpc>
                        <a:spcBef>
                          <a:spcPts val="0"/>
                        </a:spcBef>
                        <a:spcAft>
                          <a:spcPts val="0"/>
                        </a:spcAft>
                        <a:buClrTx/>
                        <a:buSzTx/>
                        <a:buFontTx/>
                        <a:buNone/>
                      </a:pPr>
                      <a:r>
                        <a:rPr lang="en-GB" sz="1000" b="0" i="0" u="none" strike="noStrike" kern="1200" cap="none" spc="0" normalizeH="0" baseline="0" noProof="0" dirty="0">
                          <a:ln>
                            <a:noFill/>
                          </a:ln>
                          <a:solidFill>
                            <a:schemeClr val="tx1"/>
                          </a:solidFill>
                          <a:effectLst/>
                          <a:uLnTx/>
                          <a:uFillTx/>
                          <a:latin typeface="Arial Narrow"/>
                          <a:ea typeface="+mn-ea"/>
                          <a:cs typeface="+mn-cs"/>
                        </a:rPr>
                        <a:t>16 September 2026</a:t>
                      </a:r>
                    </a:p>
                    <a:p>
                      <a:pPr marL="0" marR="0" lvl="0" indent="0" algn="ctr">
                        <a:lnSpc>
                          <a:spcPct val="100000"/>
                        </a:lnSpc>
                        <a:spcBef>
                          <a:spcPts val="0"/>
                        </a:spcBef>
                        <a:spcAft>
                          <a:spcPts val="0"/>
                        </a:spcAft>
                        <a:buClrTx/>
                        <a:buSzTx/>
                        <a:buFontTx/>
                        <a:buNone/>
                      </a:pPr>
                      <a:endParaRPr lang="en-GB" sz="1000" b="0" i="0" u="none" strike="noStrike" kern="1200" cap="none" spc="0" normalizeH="0" baseline="0" noProof="0" dirty="0">
                        <a:ln>
                          <a:noFill/>
                        </a:ln>
                        <a:solidFill>
                          <a:schemeClr val="tx1"/>
                        </a:solidFill>
                        <a:effectLst/>
                        <a:uLnTx/>
                        <a:uFillTx/>
                        <a:latin typeface="Arial Narrow"/>
                        <a:ea typeface="+mn-ea"/>
                        <a:cs typeface="+mn-cs"/>
                      </a:endParaRPr>
                    </a:p>
                    <a:p>
                      <a:pPr marL="0" marR="0" lvl="0" indent="0" algn="ctr">
                        <a:lnSpc>
                          <a:spcPct val="100000"/>
                        </a:lnSpc>
                        <a:spcBef>
                          <a:spcPts val="0"/>
                        </a:spcBef>
                        <a:spcAft>
                          <a:spcPts val="0"/>
                        </a:spcAft>
                        <a:buClrTx/>
                        <a:buSzTx/>
                        <a:buFontTx/>
                        <a:buNone/>
                      </a:pPr>
                      <a:r>
                        <a:rPr lang="en-GB" sz="1000" b="0" i="0" u="none" strike="noStrike" kern="1200" cap="none" spc="0" normalizeH="0" baseline="0" noProof="0" dirty="0">
                          <a:ln>
                            <a:noFill/>
                          </a:ln>
                          <a:solidFill>
                            <a:schemeClr val="tx1"/>
                          </a:solidFill>
                          <a:effectLst/>
                          <a:uLnTx/>
                          <a:uFillTx/>
                          <a:latin typeface="Arial Narrow"/>
                          <a:ea typeface="+mn-ea"/>
                          <a:cs typeface="+mn-cs"/>
                        </a:rPr>
                        <a:t>30 September 2026  </a:t>
                      </a:r>
                    </a:p>
                    <a:p>
                      <a:pPr marL="0" marR="0" lvl="0" indent="0" algn="ctr">
                        <a:lnSpc>
                          <a:spcPct val="100000"/>
                        </a:lnSpc>
                        <a:spcBef>
                          <a:spcPts val="0"/>
                        </a:spcBef>
                        <a:spcAft>
                          <a:spcPts val="0"/>
                        </a:spcAft>
                        <a:buClrTx/>
                        <a:buSzTx/>
                        <a:buFontTx/>
                        <a:buNone/>
                      </a:pPr>
                      <a:endParaRPr lang="en-GB" sz="1000" b="0" i="0" u="none" strike="noStrike" kern="1200" cap="none" spc="0" normalizeH="0" baseline="0" noProof="0" dirty="0">
                        <a:ln>
                          <a:noFill/>
                        </a:ln>
                        <a:solidFill>
                          <a:schemeClr val="tx1"/>
                        </a:solidFill>
                        <a:effectLst/>
                        <a:uLnTx/>
                        <a:uFillTx/>
                        <a:latin typeface="Arial Narrow"/>
                        <a:ea typeface="+mn-ea"/>
                        <a:cs typeface="+mn-cs"/>
                      </a:endParaRPr>
                    </a:p>
                    <a:p>
                      <a:pPr marL="0" marR="0" lvl="0" indent="0" algn="ctr">
                        <a:lnSpc>
                          <a:spcPct val="100000"/>
                        </a:lnSpc>
                        <a:spcBef>
                          <a:spcPts val="0"/>
                        </a:spcBef>
                        <a:spcAft>
                          <a:spcPts val="0"/>
                        </a:spcAft>
                        <a:buClrTx/>
                        <a:buSzTx/>
                        <a:buFontTx/>
                        <a:buNone/>
                      </a:pPr>
                      <a:r>
                        <a:rPr lang="en-GB" sz="1000" b="0" i="0" u="none" strike="noStrike" kern="1200" cap="none" spc="0" normalizeH="0" baseline="0" noProof="0" dirty="0">
                          <a:ln>
                            <a:noFill/>
                          </a:ln>
                          <a:solidFill>
                            <a:schemeClr val="tx1"/>
                          </a:solidFill>
                          <a:effectLst/>
                          <a:uLnTx/>
                          <a:uFillTx/>
                          <a:latin typeface="Arial Narrow"/>
                          <a:ea typeface="+mn-ea"/>
                          <a:cs typeface="+mn-cs"/>
                        </a:rPr>
                        <a:t>7 October 2026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64960380"/>
                  </a:ext>
                </a:extLst>
              </a:tr>
            </a:tbl>
          </a:graphicData>
        </a:graphic>
      </p:graphicFrame>
    </p:spTree>
    <p:extLst>
      <p:ext uri="{BB962C8B-B14F-4D97-AF65-F5344CB8AC3E}">
        <p14:creationId xmlns:p14="http://schemas.microsoft.com/office/powerpoint/2010/main" val="10466026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0F8DE-DF93-4C7A-374D-A8FE7FC8F947}"/>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CEC2BF44-0ACA-E2BB-613D-9F31F2F14879}"/>
              </a:ext>
            </a:extLst>
          </p:cNvPr>
          <p:cNvGraphicFramePr>
            <a:graphicFrameLocks noGrp="1"/>
          </p:cNvGraphicFramePr>
          <p:nvPr>
            <p:extLst>
              <p:ext uri="{D42A27DB-BD31-4B8C-83A1-F6EECF244321}">
                <p14:modId xmlns:p14="http://schemas.microsoft.com/office/powerpoint/2010/main" val="3623398322"/>
              </p:ext>
            </p:extLst>
          </p:nvPr>
        </p:nvGraphicFramePr>
        <p:xfrm>
          <a:off x="417923" y="1277067"/>
          <a:ext cx="8113800" cy="2529840"/>
        </p:xfrm>
        <a:graphic>
          <a:graphicData uri="http://schemas.openxmlformats.org/drawingml/2006/table">
            <a:tbl>
              <a:tblPr firstRow="1" bandRow="1">
                <a:tableStyleId>{5C22544A-7EE6-4342-B048-85BDC9FD1C3A}</a:tableStyleId>
              </a:tblPr>
              <a:tblGrid>
                <a:gridCol w="1517998">
                  <a:extLst>
                    <a:ext uri="{9D8B030D-6E8A-4147-A177-3AD203B41FA5}">
                      <a16:colId xmlns:a16="http://schemas.microsoft.com/office/drawing/2014/main" val="20000"/>
                    </a:ext>
                  </a:extLst>
                </a:gridCol>
                <a:gridCol w="2327595">
                  <a:extLst>
                    <a:ext uri="{9D8B030D-6E8A-4147-A177-3AD203B41FA5}">
                      <a16:colId xmlns:a16="http://schemas.microsoft.com/office/drawing/2014/main" val="20001"/>
                    </a:ext>
                  </a:extLst>
                </a:gridCol>
                <a:gridCol w="1977039">
                  <a:extLst>
                    <a:ext uri="{9D8B030D-6E8A-4147-A177-3AD203B41FA5}">
                      <a16:colId xmlns:a16="http://schemas.microsoft.com/office/drawing/2014/main" val="20002"/>
                    </a:ext>
                  </a:extLst>
                </a:gridCol>
                <a:gridCol w="2291168">
                  <a:extLst>
                    <a:ext uri="{9D8B030D-6E8A-4147-A177-3AD203B41FA5}">
                      <a16:colId xmlns:a16="http://schemas.microsoft.com/office/drawing/2014/main" val="20003"/>
                    </a:ext>
                  </a:extLst>
                </a:gridCol>
              </a:tblGrid>
              <a:tr h="235642">
                <a:tc gridSpan="4">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b="1">
                          <a:solidFill>
                            <a:schemeClr val="tx1"/>
                          </a:solidFill>
                          <a:latin typeface="Arial Narrow" panose="020B0606020202030204" pitchFamily="34" charset="0"/>
                        </a:rPr>
                        <a:t>Weaning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GB" sz="900" b="1">
                        <a:solidFill>
                          <a:schemeClr val="tx1"/>
                        </a:solidFill>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GB" sz="900" b="1">
                        <a:solidFill>
                          <a:schemeClr val="tx1"/>
                        </a:solidFill>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49649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chemeClr val="tx1"/>
                        </a:solidFill>
                        <a:effectLst/>
                        <a:uLnTx/>
                        <a:uFillTx/>
                        <a:latin typeface="Arial Narrow" panose="020B060602020203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chemeClr val="tx1"/>
                          </a:solidFill>
                          <a:effectLst/>
                          <a:uLnTx/>
                          <a:uFillTx/>
                          <a:latin typeface="Arial Narrow" panose="020B0606020202030204" pitchFamily="34" charset="0"/>
                          <a:ea typeface="+mn-ea"/>
                          <a:cs typeface="+mn-cs"/>
                        </a:rPr>
                        <a:t>Venue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chemeClr val="tx1"/>
                        </a:solidFill>
                        <a:effectLst/>
                        <a:uLnTx/>
                        <a:uFillTx/>
                        <a:latin typeface="Arial Narrow" panose="020B0606020202030204" pitchFamily="34"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00" b="1">
                        <a:solidFill>
                          <a:schemeClr val="tx1"/>
                        </a:solidFill>
                        <a:latin typeface="+mn-lt"/>
                      </a:endParaRPr>
                    </a:p>
                    <a:p>
                      <a:pPr algn="ctr"/>
                      <a:r>
                        <a:rPr lang="en-GB" sz="1000" b="1">
                          <a:solidFill>
                            <a:schemeClr val="tx1"/>
                          </a:solidFill>
                          <a:latin typeface="+mn-lt"/>
                        </a:rPr>
                        <a:t>Theme</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00" b="1">
                        <a:solidFill>
                          <a:schemeClr val="tx1"/>
                        </a:solidFill>
                        <a:latin typeface="+mn-lt"/>
                      </a:endParaRPr>
                    </a:p>
                    <a:p>
                      <a:pPr algn="ctr"/>
                      <a:r>
                        <a:rPr lang="en-GB" sz="1000" b="1">
                          <a:solidFill>
                            <a:schemeClr val="tx1"/>
                          </a:solidFill>
                          <a:latin typeface="+mn-lt"/>
                        </a:rPr>
                        <a:t>Time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1" i="0" u="none" strike="noStrike" kern="1200" cap="none" spc="0" normalizeH="0" baseline="0" noProof="0">
                        <a:ln>
                          <a:noFill/>
                        </a:ln>
                        <a:solidFill>
                          <a:schemeClr val="tx1"/>
                        </a:solidFill>
                        <a:effectLst/>
                        <a:uLnTx/>
                        <a:uFillTx/>
                        <a:latin typeface="Arial Narrow" panose="020B060602020203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chemeClr val="tx1"/>
                          </a:solidFill>
                          <a:effectLst/>
                          <a:uLnTx/>
                          <a:uFillTx/>
                          <a:latin typeface="Arial Narrow" panose="020B0606020202030204" pitchFamily="34" charset="0"/>
                          <a:ea typeface="+mn-ea"/>
                          <a:cs typeface="+mn-cs"/>
                        </a:rPr>
                        <a:t>Dates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48148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chemeClr val="tx1"/>
                          </a:solidFill>
                          <a:effectLst/>
                          <a:uLnTx/>
                          <a:uFillTx/>
                          <a:latin typeface="Arial Narrow" panose="020B0606020202030204" pitchFamily="34" charset="0"/>
                          <a:ea typeface="+mn-ea"/>
                          <a:cs typeface="+mn-cs"/>
                        </a:rPr>
                        <a:t>Virtual Weaning Workshop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chemeClr val="tx1"/>
                          </a:solidFill>
                          <a:effectLst/>
                          <a:uLnTx/>
                          <a:uFillTx/>
                          <a:latin typeface="Arial Narrow" panose="020B0606020202030204" pitchFamily="34" charset="0"/>
                          <a:ea typeface="+mn-ea"/>
                          <a:cs typeface="+mn-cs"/>
                        </a:rPr>
                        <a:t>Call Cedars 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chemeClr val="tx1"/>
                          </a:solidFill>
                          <a:effectLst/>
                          <a:uLnTx/>
                          <a:uFillTx/>
                          <a:latin typeface="Arial Narrow" panose="020B0606020202030204" pitchFamily="34" charset="0"/>
                          <a:ea typeface="+mn-ea"/>
                          <a:cs typeface="+mn-cs"/>
                        </a:rPr>
                        <a:t>020 8736 6222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000" b="0">
                          <a:solidFill>
                            <a:schemeClr val="tx1"/>
                          </a:solidFill>
                          <a:latin typeface="+mn-lt"/>
                        </a:rPr>
                        <a:t>Weaning Workshop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000" b="0">
                          <a:solidFill>
                            <a:schemeClr val="tx1"/>
                          </a:solidFill>
                          <a:latin typeface="+mn-lt"/>
                        </a:rPr>
                        <a:t>12 – 1pm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Arial Narrow" panose="020B0606020202030204" pitchFamily="34" charset="0"/>
                          <a:ea typeface="+mn-ea"/>
                          <a:cs typeface="+mn-cs"/>
                        </a:rPr>
                        <a:t>09 September </a:t>
                      </a:r>
                      <a:r>
                        <a:rPr kumimoji="0" lang="en-GB" sz="1000" b="1" i="0" u="none" strike="noStrike" kern="1200" cap="none" spc="0" normalizeH="0" baseline="0" noProof="0" dirty="0">
                          <a:ln>
                            <a:noFill/>
                          </a:ln>
                          <a:solidFill>
                            <a:srgbClr val="7030A0"/>
                          </a:solidFill>
                          <a:effectLst/>
                          <a:uLnTx/>
                          <a:uFillTx/>
                          <a:latin typeface="Arial Narrow" panose="020B0606020202030204" pitchFamily="34"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Arial Narrow" panose="020B0606020202030204" pitchFamily="34" charset="0"/>
                          <a:ea typeface="+mn-ea"/>
                          <a:cs typeface="+mn-cs"/>
                        </a:rPr>
                        <a:t>21 October </a:t>
                      </a:r>
                      <a:r>
                        <a:rPr kumimoji="0" lang="en-GB" sz="1000" b="1" i="0" u="none" strike="noStrike" kern="1200" cap="none" spc="0" normalizeH="0" baseline="0" noProof="0" dirty="0">
                          <a:ln>
                            <a:noFill/>
                          </a:ln>
                          <a:solidFill>
                            <a:srgbClr val="7030A0"/>
                          </a:solidFill>
                          <a:effectLst/>
                          <a:uLnTx/>
                          <a:uFillTx/>
                          <a:latin typeface="Arial Narrow" panose="020B0606020202030204" pitchFamily="34" charset="0"/>
                          <a:ea typeface="+mn-ea"/>
                          <a:cs typeface="+mn-cs"/>
                        </a:rPr>
                        <a:t>–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83661697"/>
                  </a:ext>
                </a:extLst>
              </a:tr>
              <a:tr h="62919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prstClr val="black"/>
                          </a:solidFill>
                          <a:effectLst/>
                          <a:uLnTx/>
                          <a:uFillTx/>
                          <a:latin typeface="Arial Narrow"/>
                          <a:ea typeface="+mn-ea"/>
                          <a:cs typeface="+mn-cs"/>
                        </a:rPr>
                        <a:t>Cedars</a:t>
                      </a:r>
                      <a:r>
                        <a:rPr kumimoji="0" lang="en-GB" sz="1000" b="0" i="0" u="none" strike="noStrike" kern="1200" cap="none" spc="0" normalizeH="0" baseline="0" noProof="0">
                          <a:ln>
                            <a:noFill/>
                          </a:ln>
                          <a:solidFill>
                            <a:prstClr val="black"/>
                          </a:solidFill>
                          <a:effectLst/>
                          <a:uLnTx/>
                          <a:uFillTx/>
                          <a:latin typeface="Arial Narrow"/>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Arial Narrow" panose="020B0606020202030204" pitchFamily="34" charset="0"/>
                          <a:ea typeface="+mn-ea"/>
                          <a:cs typeface="+mn-cs"/>
                        </a:rPr>
                        <a:t>Whittlesea Road, Harrow, HA3 6LS.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Arial Narrow" panose="020B060602020203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Arial Narrow" panose="020B0606020202030204" pitchFamily="34" charset="0"/>
                          <a:ea typeface="+mn-ea"/>
                          <a:cs typeface="+mn-cs"/>
                        </a:rPr>
                        <a:t>020 8736 6222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Arial Narrow" panose="020B0606020202030204" pitchFamily="34" charset="0"/>
                          <a:ea typeface="+mn-ea"/>
                          <a:cs typeface="+mn-cs"/>
                        </a:rPr>
                        <a:t>Call to book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chemeClr val="tx1"/>
                        </a:solidFill>
                        <a:effectLst/>
                        <a:uLnTx/>
                        <a:uFillTx/>
                        <a:latin typeface="Arial Narrow" panose="020B0606020202030204" pitchFamily="34"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00" b="0">
                        <a:solidFill>
                          <a:schemeClr val="tx1"/>
                        </a:solidFill>
                        <a:latin typeface="+mn-lt"/>
                      </a:endParaRPr>
                    </a:p>
                    <a:p>
                      <a:pPr algn="ctr"/>
                      <a:endParaRPr lang="en-GB" sz="1000" b="0">
                        <a:solidFill>
                          <a:schemeClr val="tx1"/>
                        </a:solidFill>
                        <a:latin typeface="+mn-lt"/>
                      </a:endParaRPr>
                    </a:p>
                    <a:p>
                      <a:pPr algn="ctr"/>
                      <a:r>
                        <a:rPr lang="en-GB" sz="1000" b="0">
                          <a:solidFill>
                            <a:schemeClr val="tx1"/>
                          </a:solidFill>
                          <a:latin typeface="+mn-lt"/>
                        </a:rPr>
                        <a:t>Wednesday Weaning Party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1000" b="0">
                        <a:solidFill>
                          <a:schemeClr val="tx1"/>
                        </a:solidFill>
                        <a:latin typeface="+mn-lt"/>
                      </a:endParaRPr>
                    </a:p>
                    <a:p>
                      <a:pPr algn="ctr"/>
                      <a:endParaRPr lang="en-GB" sz="1000" b="0">
                        <a:solidFill>
                          <a:schemeClr val="tx1"/>
                        </a:solidFill>
                        <a:latin typeface="+mn-lt"/>
                      </a:endParaRPr>
                    </a:p>
                    <a:p>
                      <a:pPr algn="ctr"/>
                      <a:r>
                        <a:rPr lang="en-GB" sz="1000" b="0">
                          <a:solidFill>
                            <a:schemeClr val="tx1"/>
                          </a:solidFill>
                          <a:latin typeface="+mn-lt"/>
                        </a:rPr>
                        <a:t>2 – 3pm </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dirty="0">
                        <a:ln>
                          <a:noFill/>
                        </a:ln>
                        <a:solidFill>
                          <a:schemeClr val="tx1"/>
                        </a:solidFill>
                        <a:effectLst/>
                        <a:uLnTx/>
                        <a:uFillTx/>
                        <a:latin typeface="Arial Narrow" panose="020B060602020203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Arial Narrow" panose="020B0606020202030204" pitchFamily="34" charset="0"/>
                          <a:ea typeface="+mn-ea"/>
                          <a:cs typeface="+mn-cs"/>
                        </a:rPr>
                        <a:t>23 September – </a:t>
                      </a:r>
                      <a:endParaRPr kumimoji="0" lang="en-GB" sz="1000" b="1" i="0" u="none" strike="noStrike" kern="1200" cap="none" spc="0" normalizeH="0" baseline="0" noProof="0" dirty="0">
                        <a:ln>
                          <a:noFill/>
                        </a:ln>
                        <a:solidFill>
                          <a:srgbClr val="7030A0"/>
                        </a:solidFill>
                        <a:effectLst/>
                        <a:uLnTx/>
                        <a:uFillTx/>
                        <a:latin typeface="Arial Narrow" panose="020B060602020203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Arial Narrow" panose="020B0606020202030204" pitchFamily="34" charset="0"/>
                          <a:ea typeface="+mn-ea"/>
                          <a:cs typeface="+mn-cs"/>
                        </a:rPr>
                        <a:t>07 October </a:t>
                      </a:r>
                      <a:r>
                        <a:rPr kumimoji="0" lang="en-GB" sz="1000" b="1" i="0" u="none" strike="noStrike" kern="1200" cap="none" spc="0" normalizeH="0" baseline="0" noProof="0" dirty="0">
                          <a:ln>
                            <a:noFill/>
                          </a:ln>
                          <a:solidFill>
                            <a:srgbClr val="7030A0"/>
                          </a:solidFill>
                          <a:effectLst/>
                          <a:uLnTx/>
                          <a:uFillTx/>
                          <a:latin typeface="Arial Narrow" panose="020B0606020202030204" pitchFamily="34" charset="0"/>
                          <a:ea typeface="+mn-ea"/>
                          <a:cs typeface="+mn-cs"/>
                        </a:rPr>
                        <a:t>–</a:t>
                      </a:r>
                    </a:p>
                  </a:txBody>
                  <a:tcPr marL="91442" marR="9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62480369"/>
                  </a:ext>
                </a:extLst>
              </a:tr>
            </a:tbl>
          </a:graphicData>
        </a:graphic>
      </p:graphicFrame>
    </p:spTree>
    <p:extLst>
      <p:ext uri="{BB962C8B-B14F-4D97-AF65-F5344CB8AC3E}">
        <p14:creationId xmlns:p14="http://schemas.microsoft.com/office/powerpoint/2010/main" val="31862334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E097E0FC-6730-131B-2541-E1A680861B8B}"/>
              </a:ext>
            </a:extLst>
          </p:cNvPr>
          <p:cNvSpPr txBox="1"/>
          <p:nvPr/>
        </p:nvSpPr>
        <p:spPr>
          <a:xfrm>
            <a:off x="2076994" y="193153"/>
            <a:ext cx="4572000" cy="1477328"/>
          </a:xfrm>
          <a:prstGeom prst="rect">
            <a:avLst/>
          </a:prstGeom>
          <a:noFill/>
        </p:spPr>
        <p:txBody>
          <a:bodyPr wrap="square">
            <a:spAutoFit/>
          </a:bodyPr>
          <a:lstStyle/>
          <a:p>
            <a:pPr algn="ctr"/>
            <a:r>
              <a:rPr lang="en-GB" sz="1800" kern="1200">
                <a:solidFill>
                  <a:srgbClr val="BF4E14"/>
                </a:solidFill>
                <a:effectLst/>
                <a:latin typeface="Abadi Extra Light" panose="020B0204020104020204" pitchFamily="34" charset="0"/>
                <a:ea typeface="Times New Roman" panose="02020603050405020304" pitchFamily="18" charset="0"/>
                <a:cs typeface="Times New Roman" panose="02020603050405020304" pitchFamily="18" charset="0"/>
              </a:rPr>
              <a:t>Safeguarding</a:t>
            </a:r>
            <a:r>
              <a:rPr lang="en-GB" sz="1800" kern="1200">
                <a:solidFill>
                  <a:srgbClr val="000000"/>
                </a:solidFill>
                <a:effectLst/>
                <a:latin typeface="Abadi Extra Light" panose="020B0204020104020204" pitchFamily="34" charset="0"/>
                <a:ea typeface="Times New Roman" panose="02020603050405020304" pitchFamily="18" charset="0"/>
                <a:cs typeface="Times New Roman" panose="02020603050405020304" pitchFamily="18" charset="0"/>
              </a:rPr>
              <a:t> is</a:t>
            </a:r>
            <a:endParaRPr lang="en-GB" sz="1200">
              <a:effectLst/>
              <a:latin typeface="Times New Roman" panose="02020603050405020304" pitchFamily="18" charset="0"/>
              <a:ea typeface="Times New Roman" panose="02020603050405020304" pitchFamily="18" charset="0"/>
            </a:endParaRPr>
          </a:p>
          <a:p>
            <a:pPr algn="ctr"/>
            <a:r>
              <a:rPr lang="en-GB" sz="1800" kern="1200">
                <a:solidFill>
                  <a:srgbClr val="AB5108"/>
                </a:solidFill>
                <a:effectLst/>
                <a:latin typeface="Abadi Extra Light" panose="020B0204020104020204" pitchFamily="34" charset="0"/>
                <a:ea typeface="Times New Roman" panose="02020603050405020304" pitchFamily="18" charset="0"/>
                <a:cs typeface="Times New Roman" panose="02020603050405020304" pitchFamily="18" charset="0"/>
              </a:rPr>
              <a:t>EVERYONE’S RESPONSIBILITY </a:t>
            </a:r>
            <a:endParaRPr lang="en-GB" sz="1200">
              <a:effectLst/>
              <a:latin typeface="Times New Roman" panose="02020603050405020304" pitchFamily="18" charset="0"/>
              <a:ea typeface="Times New Roman" panose="02020603050405020304" pitchFamily="18" charset="0"/>
            </a:endParaRPr>
          </a:p>
          <a:p>
            <a:pPr algn="ctr"/>
            <a:r>
              <a:rPr lang="en-GB" sz="1800" kern="1200">
                <a:solidFill>
                  <a:srgbClr val="000000"/>
                </a:solidFill>
                <a:effectLst/>
                <a:latin typeface="Abadi Extra Light" panose="020B0204020104020204" pitchFamily="34" charset="0"/>
                <a:ea typeface="Times New Roman" panose="02020603050405020304" pitchFamily="18" charset="0"/>
                <a:cs typeface="Times New Roman" panose="02020603050405020304" pitchFamily="18" charset="0"/>
              </a:rPr>
              <a:t>If you are concerned about a child call </a:t>
            </a:r>
            <a:endParaRPr lang="en-GB" sz="1200">
              <a:effectLst/>
              <a:latin typeface="Times New Roman" panose="02020603050405020304" pitchFamily="18" charset="0"/>
              <a:ea typeface="Times New Roman" panose="02020603050405020304" pitchFamily="18" charset="0"/>
            </a:endParaRPr>
          </a:p>
          <a:p>
            <a:pPr algn="ctr"/>
            <a:r>
              <a:rPr lang="en-GB" sz="1800" kern="1200">
                <a:solidFill>
                  <a:srgbClr val="AB5108"/>
                </a:solidFill>
                <a:effectLst/>
                <a:latin typeface="Abadi Extra Light" panose="020B0204020104020204" pitchFamily="34" charset="0"/>
                <a:ea typeface="Times New Roman" panose="02020603050405020304" pitchFamily="18" charset="0"/>
                <a:cs typeface="Times New Roman" panose="02020603050405020304" pitchFamily="18" charset="0"/>
              </a:rPr>
              <a:t>020 8901 2690 </a:t>
            </a:r>
            <a:r>
              <a:rPr lang="en-GB" sz="1800" kern="1200">
                <a:solidFill>
                  <a:srgbClr val="000000"/>
                </a:solidFill>
                <a:effectLst/>
                <a:latin typeface="Abadi Extra Light" panose="020B0204020104020204" pitchFamily="34" charset="0"/>
                <a:ea typeface="Times New Roman" panose="02020603050405020304" pitchFamily="18" charset="0"/>
                <a:cs typeface="Times New Roman" panose="02020603050405020304" pitchFamily="18" charset="0"/>
              </a:rPr>
              <a:t>on weekends or after 5pm call </a:t>
            </a:r>
            <a:endParaRPr lang="en-GB" sz="1200">
              <a:effectLst/>
              <a:latin typeface="Times New Roman" panose="02020603050405020304" pitchFamily="18" charset="0"/>
              <a:ea typeface="Times New Roman" panose="02020603050405020304" pitchFamily="18" charset="0"/>
            </a:endParaRPr>
          </a:p>
          <a:p>
            <a:pPr algn="ctr"/>
            <a:r>
              <a:rPr lang="en-GB" sz="1800" kern="1200">
                <a:solidFill>
                  <a:srgbClr val="AB5108"/>
                </a:solidFill>
                <a:effectLst/>
                <a:latin typeface="Abadi Extra Light" panose="020B0204020104020204" pitchFamily="34" charset="0"/>
                <a:ea typeface="Times New Roman" panose="02020603050405020304" pitchFamily="18" charset="0"/>
                <a:cs typeface="Times New Roman" panose="02020603050405020304" pitchFamily="18" charset="0"/>
              </a:rPr>
              <a:t>020 8424 0999 </a:t>
            </a:r>
            <a:endParaRPr lang="en-GB" sz="1200">
              <a:effectLst/>
              <a:latin typeface="Times New Roman" panose="02020603050405020304" pitchFamily="18" charset="0"/>
              <a:ea typeface="Times New Roman" panose="02020603050405020304" pitchFamily="18" charset="0"/>
            </a:endParaRPr>
          </a:p>
        </p:txBody>
      </p:sp>
      <p:pic>
        <p:nvPicPr>
          <p:cNvPr id="8" name="Picture 7" descr="A blue sign with white text&#10;&#10;Description automatically generated">
            <a:extLst>
              <a:ext uri="{FF2B5EF4-FFF2-40B4-BE49-F238E27FC236}">
                <a16:creationId xmlns:a16="http://schemas.microsoft.com/office/drawing/2014/main" id="{235DEBD3-5478-BC44-CBBB-7C8869423BC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83811" y="1769518"/>
            <a:ext cx="2158365" cy="810895"/>
          </a:xfrm>
          <a:prstGeom prst="rect">
            <a:avLst/>
          </a:prstGeom>
          <a:noFill/>
        </p:spPr>
      </p:pic>
      <p:sp>
        <p:nvSpPr>
          <p:cNvPr id="10" name="TextBox 9">
            <a:extLst>
              <a:ext uri="{FF2B5EF4-FFF2-40B4-BE49-F238E27FC236}">
                <a16:creationId xmlns:a16="http://schemas.microsoft.com/office/drawing/2014/main" id="{965DDFEE-7C32-6963-6997-76EA4F589EC1}"/>
              </a:ext>
            </a:extLst>
          </p:cNvPr>
          <p:cNvSpPr txBox="1"/>
          <p:nvPr/>
        </p:nvSpPr>
        <p:spPr>
          <a:xfrm>
            <a:off x="2076994" y="2801436"/>
            <a:ext cx="4572000" cy="2209964"/>
          </a:xfrm>
          <a:prstGeom prst="rect">
            <a:avLst/>
          </a:prstGeom>
          <a:noFill/>
        </p:spPr>
        <p:txBody>
          <a:bodyPr wrap="square">
            <a:spAutoFit/>
          </a:bodyPr>
          <a:lstStyle/>
          <a:p>
            <a:pPr algn="ctr">
              <a:lnSpc>
                <a:spcPct val="107000"/>
              </a:lnSpc>
              <a:spcAft>
                <a:spcPts val="800"/>
              </a:spcAft>
            </a:pPr>
            <a:r>
              <a:rPr lang="en-GB" sz="1400" kern="1200">
                <a:solidFill>
                  <a:srgbClr val="000000"/>
                </a:solidFill>
                <a:effectLst/>
                <a:latin typeface="Abadi Extra Light" panose="020B0204020104020204" pitchFamily="34" charset="0"/>
                <a:ea typeface="Times New Roman" panose="02020603050405020304" pitchFamily="18" charset="0"/>
                <a:cs typeface="Times New Roman" panose="02020603050405020304" pitchFamily="18" charset="0"/>
              </a:rPr>
              <a:t>If you are feeling unsafe or are experiencing domestic violence you can seek support by calling the Golden Number </a:t>
            </a:r>
          </a:p>
          <a:p>
            <a:pPr algn="ctr">
              <a:lnSpc>
                <a:spcPct val="107000"/>
              </a:lnSpc>
              <a:spcAft>
                <a:spcPts val="800"/>
              </a:spcAft>
            </a:pPr>
            <a:r>
              <a:rPr lang="en-GB" sz="1400" kern="1200">
                <a:solidFill>
                  <a:srgbClr val="AB5108"/>
                </a:solidFill>
                <a:effectLst/>
                <a:latin typeface="Abadi Extra Light" panose="020B0204020104020204" pitchFamily="34" charset="0"/>
                <a:ea typeface="Times New Roman" panose="02020603050405020304" pitchFamily="18" charset="0"/>
                <a:cs typeface="Times New Roman" panose="02020603050405020304" pitchFamily="18" charset="0"/>
              </a:rPr>
              <a:t>020 8901 2690</a:t>
            </a:r>
            <a:endParaRPr lang="en-GB" sz="1400" kern="10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r>
              <a:rPr lang="en-GB" sz="1400" kern="1200">
                <a:solidFill>
                  <a:srgbClr val="000000"/>
                </a:solidFill>
                <a:effectLst/>
                <a:latin typeface="Abadi Extra Light" panose="020B0204020104020204" pitchFamily="34" charset="0"/>
                <a:ea typeface="Times New Roman" panose="02020603050405020304" pitchFamily="18" charset="0"/>
                <a:cs typeface="Times New Roman" panose="02020603050405020304" pitchFamily="18" charset="0"/>
              </a:rPr>
              <a:t>or the DA helpline on </a:t>
            </a:r>
            <a:endParaRPr lang="en-GB" sz="1400" kern="10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r>
              <a:rPr lang="en-GB" sz="1400" kern="1200">
                <a:solidFill>
                  <a:srgbClr val="000000"/>
                </a:solidFill>
                <a:effectLst/>
                <a:latin typeface="Abadi Extra Light" panose="020B0204020104020204" pitchFamily="34" charset="0"/>
                <a:ea typeface="Times New Roman" panose="02020603050405020304" pitchFamily="18" charset="0"/>
                <a:cs typeface="Times New Roman" panose="02020603050405020304" pitchFamily="18" charset="0"/>
              </a:rPr>
              <a:t>020 8907 8148</a:t>
            </a:r>
            <a:endParaRPr lang="en-GB" sz="1400" kern="10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r>
              <a:rPr lang="en-GB" sz="1400" kern="1200">
                <a:solidFill>
                  <a:srgbClr val="000000"/>
                </a:solidFill>
                <a:effectLst/>
                <a:latin typeface="Abadi Extra Light" panose="020B0204020104020204" pitchFamily="34" charset="0"/>
                <a:ea typeface="Times New Roman" panose="02020603050405020304" pitchFamily="18" charset="0"/>
                <a:cs typeface="Times New Roman" panose="02020603050405020304" pitchFamily="18" charset="0"/>
              </a:rPr>
              <a:t>24 hrs 0808 2000 247</a:t>
            </a:r>
            <a:endParaRPr lang="en-GB" sz="1400" kern="10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r>
              <a:rPr lang="en-GB" sz="1400" kern="1200">
                <a:solidFill>
                  <a:srgbClr val="000000"/>
                </a:solidFill>
                <a:effectLst/>
                <a:latin typeface="Abadi Extra Light" panose="020B0204020104020204" pitchFamily="34" charset="0"/>
                <a:ea typeface="Times New Roman" panose="02020603050405020304" pitchFamily="18" charset="0"/>
                <a:cs typeface="Times New Roman" panose="02020603050405020304" pitchFamily="18" charset="0"/>
              </a:rPr>
              <a:t>Stay safe!</a:t>
            </a:r>
            <a:endParaRPr lang="en-GB" sz="14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Box 11">
            <a:extLst>
              <a:ext uri="{FF2B5EF4-FFF2-40B4-BE49-F238E27FC236}">
                <a16:creationId xmlns:a16="http://schemas.microsoft.com/office/drawing/2014/main" id="{8E2A91E3-0776-43B3-9859-C3171631BC33}"/>
              </a:ext>
            </a:extLst>
          </p:cNvPr>
          <p:cNvSpPr txBox="1"/>
          <p:nvPr/>
        </p:nvSpPr>
        <p:spPr>
          <a:xfrm>
            <a:off x="435429" y="5434437"/>
            <a:ext cx="8020594" cy="1210652"/>
          </a:xfrm>
          <a:prstGeom prst="rect">
            <a:avLst/>
          </a:prstGeom>
          <a:noFill/>
        </p:spPr>
        <p:txBody>
          <a:bodyPr wrap="square">
            <a:spAutoFit/>
          </a:bodyPr>
          <a:lstStyle/>
          <a:p>
            <a:pPr algn="ctr">
              <a:lnSpc>
                <a:spcPct val="107000"/>
              </a:lnSpc>
              <a:spcAft>
                <a:spcPts val="800"/>
              </a:spcAft>
            </a:pPr>
            <a:r>
              <a:rPr lang="en-GB" sz="1400" b="1" kern="1200">
                <a:effectLst/>
                <a:latin typeface="Abadi Extra Light" panose="020B0204020104020204" pitchFamily="34" charset="0"/>
                <a:ea typeface="Times New Roman" panose="02020603050405020304" pitchFamily="18" charset="0"/>
                <a:cs typeface="Times New Roman" panose="02020603050405020304" pitchFamily="18" charset="0"/>
              </a:rPr>
              <a:t>CALLING ALL PARENTS &amp; YOUNG PEOPLE </a:t>
            </a:r>
            <a:endParaRPr lang="en-GB" sz="1400" b="1" kern="10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r>
              <a:rPr lang="en-GB" sz="1400" kern="1200">
                <a:effectLst/>
                <a:latin typeface="Abadi Extra Light" panose="020B0204020104020204" pitchFamily="34" charset="0"/>
                <a:ea typeface="Times New Roman" panose="02020603050405020304" pitchFamily="18" charset="0"/>
                <a:cs typeface="Times New Roman" panose="02020603050405020304" pitchFamily="18" charset="0"/>
              </a:rPr>
              <a:t>If you are interested in volunteering, becoming a parent / Young person’s ambassador, creating the newsletter, or sharing your views please contact </a:t>
            </a:r>
            <a:endParaRPr lang="en-GB" sz="1400" kern="10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r>
              <a:rPr lang="en-GB" sz="1400" kern="1200">
                <a:effectLst/>
                <a:latin typeface="Abadi Extra Light" panose="020B0204020104020204" pitchFamily="34" charset="0"/>
                <a:ea typeface="Times New Roman" panose="02020603050405020304" pitchFamily="18" charset="0"/>
                <a:cs typeface="Times New Roman" panose="02020603050405020304" pitchFamily="18" charset="0"/>
              </a:rPr>
              <a:t>020 736 6222 &amp; ask for more information about opportunities in Harrow Early </a:t>
            </a:r>
            <a:r>
              <a:rPr lang="en-GB" sz="1400">
                <a:latin typeface="Abadi Extra Light" panose="020B0204020104020204" pitchFamily="34" charset="0"/>
                <a:ea typeface="Times New Roman" panose="02020603050405020304" pitchFamily="18" charset="0"/>
                <a:cs typeface="Times New Roman" panose="02020603050405020304" pitchFamily="18" charset="0"/>
              </a:rPr>
              <a:t>Help </a:t>
            </a:r>
            <a:r>
              <a:rPr lang="en-GB" sz="1400" kern="1200">
                <a:effectLst/>
                <a:latin typeface="Abadi Extra Light" panose="020B0204020104020204" pitchFamily="34" charset="0"/>
                <a:ea typeface="Times New Roman" panose="02020603050405020304" pitchFamily="18" charset="0"/>
                <a:cs typeface="Times New Roman" panose="02020603050405020304" pitchFamily="18" charset="0"/>
              </a:rPr>
              <a:t>&amp; Family Hubs </a:t>
            </a:r>
            <a:endParaRPr lang="en-GB" sz="14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7436489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3756616167"/>
              </p:ext>
            </p:extLst>
          </p:nvPr>
        </p:nvGraphicFramePr>
        <p:xfrm>
          <a:off x="2167738" y="508984"/>
          <a:ext cx="4659782" cy="3976260"/>
        </p:xfrm>
        <a:graphic>
          <a:graphicData uri="http://schemas.openxmlformats.org/drawingml/2006/table">
            <a:tbl>
              <a:tblPr firstRow="1" bandRow="1"/>
              <a:tblGrid>
                <a:gridCol w="984281">
                  <a:extLst>
                    <a:ext uri="{9D8B030D-6E8A-4147-A177-3AD203B41FA5}">
                      <a16:colId xmlns:a16="http://schemas.microsoft.com/office/drawing/2014/main" val="20000"/>
                    </a:ext>
                  </a:extLst>
                </a:gridCol>
                <a:gridCol w="1225167">
                  <a:extLst>
                    <a:ext uri="{9D8B030D-6E8A-4147-A177-3AD203B41FA5}">
                      <a16:colId xmlns:a16="http://schemas.microsoft.com/office/drawing/2014/main" val="20001"/>
                    </a:ext>
                  </a:extLst>
                </a:gridCol>
                <a:gridCol w="1169478">
                  <a:extLst>
                    <a:ext uri="{9D8B030D-6E8A-4147-A177-3AD203B41FA5}">
                      <a16:colId xmlns:a16="http://schemas.microsoft.com/office/drawing/2014/main" val="20002"/>
                    </a:ext>
                  </a:extLst>
                </a:gridCol>
                <a:gridCol w="1280856">
                  <a:extLst>
                    <a:ext uri="{9D8B030D-6E8A-4147-A177-3AD203B41FA5}">
                      <a16:colId xmlns:a16="http://schemas.microsoft.com/office/drawing/2014/main" val="20003"/>
                    </a:ext>
                  </a:extLst>
                </a:gridCol>
              </a:tblGrid>
              <a:tr h="370536">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GB" sz="1200">
                          <a:latin typeface="Abadi Extra Light" panose="020B0204020104020204" pitchFamily="34" charset="0"/>
                        </a:rPr>
                        <a:t>Centres </a:t>
                      </a:r>
                      <a:endParaRPr lang="en-GB" sz="1200" b="1">
                        <a:latin typeface="Abadi Extra Light" panose="020B0204020104020204" pitchFamily="34" charset="0"/>
                      </a:endParaRPr>
                    </a:p>
                  </a:txBody>
                  <a:tcPr marL="121937" marR="121937" marT="31635" marB="3163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07AB7"/>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GB" sz="1200">
                          <a:latin typeface="Abadi Extra Light" panose="020B0204020104020204" pitchFamily="34" charset="0"/>
                        </a:rPr>
                        <a:t>Address</a:t>
                      </a:r>
                      <a:r>
                        <a:rPr lang="en-GB" sz="1200" baseline="0">
                          <a:latin typeface="Abadi Extra Light" panose="020B0204020104020204" pitchFamily="34" charset="0"/>
                        </a:rPr>
                        <a:t> and contact details</a:t>
                      </a:r>
                      <a:endParaRPr lang="en-GB" sz="1200" b="0">
                        <a:latin typeface="Abadi Extra Light" panose="020B0204020104020204" pitchFamily="34" charset="0"/>
                      </a:endParaRPr>
                    </a:p>
                  </a:txBody>
                  <a:tcPr marL="121937" marR="121937" marT="31635" marB="3163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07AB7"/>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GB" sz="1200">
                          <a:latin typeface="Abadi Extra Light" panose="020B0204020104020204" pitchFamily="34" charset="0"/>
                        </a:rPr>
                        <a:t>Centres </a:t>
                      </a:r>
                      <a:endParaRPr lang="en-GB" sz="1200" b="1">
                        <a:latin typeface="Abadi Extra Light" panose="020B0204020104020204" pitchFamily="34" charset="0"/>
                      </a:endParaRPr>
                    </a:p>
                  </a:txBody>
                  <a:tcPr marL="121937" marR="121937" marT="31635" marB="3163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2D2D8A">
                        <a:lumMod val="40000"/>
                        <a:lumOff val="60000"/>
                      </a:srgbClr>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GB" sz="1200">
                          <a:latin typeface="Abadi Extra Light" panose="020B0204020104020204" pitchFamily="34" charset="0"/>
                        </a:rPr>
                        <a:t>Address</a:t>
                      </a:r>
                      <a:r>
                        <a:rPr lang="en-GB" sz="1200" baseline="0">
                          <a:latin typeface="Abadi Extra Light" panose="020B0204020104020204" pitchFamily="34" charset="0"/>
                        </a:rPr>
                        <a:t> and contact details</a:t>
                      </a:r>
                      <a:endParaRPr lang="en-GB" sz="1200" b="0">
                        <a:latin typeface="Abadi Extra Light" panose="020B0204020104020204" pitchFamily="34" charset="0"/>
                      </a:endParaRPr>
                    </a:p>
                  </a:txBody>
                  <a:tcPr marL="121937" marR="121937" marT="31635" marB="3163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2D2D8A">
                        <a:lumMod val="40000"/>
                        <a:lumOff val="60000"/>
                      </a:srgbClr>
                    </a:solidFill>
                  </a:tcPr>
                </a:tc>
                <a:extLst>
                  <a:ext uri="{0D108BD9-81ED-4DB2-BD59-A6C34878D82A}">
                    <a16:rowId xmlns:a16="http://schemas.microsoft.com/office/drawing/2014/main" val="10000"/>
                  </a:ext>
                </a:extLst>
              </a:tr>
              <a:tr h="410264">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GB" sz="1100">
                          <a:latin typeface="Abadi Extra Light" panose="020B0204020104020204" pitchFamily="34" charset="0"/>
                        </a:rPr>
                        <a:t>Cedars</a:t>
                      </a:r>
                      <a:endParaRPr lang="en-GB" sz="1100" b="1">
                        <a:latin typeface="Abadi Extra Light" panose="020B0204020104020204" pitchFamily="34" charset="0"/>
                      </a:endParaRPr>
                    </a:p>
                  </a:txBody>
                  <a:tcPr marL="121937" marR="121937" marT="31635" marB="3163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0000">
                        <a:tint val="2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r"/>
                      <a:r>
                        <a:rPr lang="en-GB" sz="900">
                          <a:latin typeface="Abadi Extra Light" panose="020B0204020104020204" pitchFamily="34" charset="0"/>
                        </a:rPr>
                        <a:t>Whittlesea Road, Harrow,</a:t>
                      </a:r>
                      <a:r>
                        <a:rPr lang="en-GB" sz="900" baseline="0">
                          <a:latin typeface="Abadi Extra Light" panose="020B0204020104020204" pitchFamily="34" charset="0"/>
                        </a:rPr>
                        <a:t> HA3 6LS.</a:t>
                      </a:r>
                    </a:p>
                    <a:p>
                      <a:pPr algn="ctr"/>
                      <a:r>
                        <a:rPr lang="en-GB" sz="900" baseline="0">
                          <a:latin typeface="Abadi Extra Light" panose="020B0204020104020204" pitchFamily="34" charset="0"/>
                        </a:rPr>
                        <a:t>020 8736 6222</a:t>
                      </a:r>
                    </a:p>
                    <a:p>
                      <a:pPr algn="ctr"/>
                      <a:r>
                        <a:rPr lang="en-GB" sz="900" baseline="0">
                          <a:latin typeface="Abadi Extra Light" panose="020B0204020104020204" pitchFamily="34" charset="0"/>
                        </a:rPr>
                        <a:t>8am – 6pm</a:t>
                      </a:r>
                      <a:endParaRPr lang="en-GB" sz="900">
                        <a:latin typeface="Abadi Extra Light" panose="020B0204020104020204" pitchFamily="34" charset="0"/>
                      </a:endParaRPr>
                    </a:p>
                  </a:txBody>
                  <a:tcPr marL="121937" marR="121937" marT="31635" marB="3163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0000">
                        <a:tint val="2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GB" sz="1100">
                          <a:latin typeface="Abadi Extra Light" panose="020B0204020104020204" pitchFamily="34" charset="0"/>
                        </a:rPr>
                        <a:t>Hillview</a:t>
                      </a:r>
                      <a:endParaRPr lang="en-GB" sz="1100" b="1">
                        <a:latin typeface="Abadi Extra Light" panose="020B0204020104020204" pitchFamily="34" charset="0"/>
                      </a:endParaRPr>
                    </a:p>
                  </a:txBody>
                  <a:tcPr marL="121937" marR="121937" marT="31635" marB="3163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0000">
                        <a:tint val="2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GB" sz="900">
                          <a:latin typeface="Abadi Extra Light" panose="020B0204020104020204" pitchFamily="34" charset="0"/>
                        </a:rPr>
                        <a:t>2 Grange Road, South Harrow, </a:t>
                      </a:r>
                    </a:p>
                    <a:p>
                      <a:pPr algn="ctr"/>
                      <a:r>
                        <a:rPr lang="en-GB" sz="900">
                          <a:latin typeface="Abadi Extra Light" panose="020B0204020104020204" pitchFamily="34" charset="0"/>
                        </a:rPr>
                        <a:t>HA2 0LW.</a:t>
                      </a:r>
                    </a:p>
                    <a:p>
                      <a:pPr algn="ctr"/>
                      <a:r>
                        <a:rPr lang="en-GB" sz="900">
                          <a:latin typeface="Abadi Extra Light" panose="020B0204020104020204" pitchFamily="34" charset="0"/>
                        </a:rPr>
                        <a:t>020</a:t>
                      </a:r>
                      <a:r>
                        <a:rPr lang="en-GB" sz="900" baseline="0">
                          <a:latin typeface="Abadi Extra Light" panose="020B0204020104020204" pitchFamily="34" charset="0"/>
                        </a:rPr>
                        <a:t> 8422 4692</a:t>
                      </a:r>
                      <a:endParaRPr lang="en-GB" sz="900">
                        <a:latin typeface="Abadi Extra Light" panose="020B0204020104020204" pitchFamily="34" charset="0"/>
                      </a:endParaRPr>
                    </a:p>
                  </a:txBody>
                  <a:tcPr marL="121937" marR="121937" marT="31635" marB="3163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0000">
                        <a:tint val="20000"/>
                      </a:srgbClr>
                    </a:solidFill>
                  </a:tcPr>
                </a:tc>
                <a:extLst>
                  <a:ext uri="{0D108BD9-81ED-4DB2-BD59-A6C34878D82A}">
                    <a16:rowId xmlns:a16="http://schemas.microsoft.com/office/drawing/2014/main" val="10001"/>
                  </a:ext>
                </a:extLst>
              </a:tr>
              <a:tr h="410264">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GB" sz="1100">
                          <a:latin typeface="Abadi Extra Light" panose="020B0204020104020204" pitchFamily="34" charset="0"/>
                        </a:rPr>
                        <a:t>The Pinner</a:t>
                      </a:r>
                      <a:r>
                        <a:rPr lang="en-GB" sz="1100" baseline="0">
                          <a:latin typeface="Abadi Extra Light" panose="020B0204020104020204" pitchFamily="34" charset="0"/>
                        </a:rPr>
                        <a:t> Centre</a:t>
                      </a:r>
                      <a:endParaRPr lang="en-GB" sz="1100" b="1">
                        <a:latin typeface="Abadi Extra Light" panose="020B0204020104020204" pitchFamily="34" charset="0"/>
                      </a:endParaRPr>
                    </a:p>
                  </a:txBody>
                  <a:tcPr marL="121937" marR="121937" marT="31635" marB="3163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GB" sz="900">
                          <a:latin typeface="Abadi Extra Light" panose="020B0204020104020204" pitchFamily="34" charset="0"/>
                        </a:rPr>
                        <a:t>Chapel Lane </a:t>
                      </a:r>
                    </a:p>
                    <a:p>
                      <a:pPr algn="ctr"/>
                      <a:r>
                        <a:rPr lang="en-GB" sz="900">
                          <a:latin typeface="Abadi Extra Light" panose="020B0204020104020204" pitchFamily="34" charset="0"/>
                        </a:rPr>
                        <a:t>Car Park, Pinner </a:t>
                      </a:r>
                    </a:p>
                    <a:p>
                      <a:pPr algn="ctr"/>
                      <a:r>
                        <a:rPr lang="en-GB" sz="900">
                          <a:latin typeface="Abadi Extra Light" panose="020B0204020104020204" pitchFamily="34" charset="0"/>
                        </a:rPr>
                        <a:t>HA5 1AA</a:t>
                      </a:r>
                    </a:p>
                    <a:p>
                      <a:pPr algn="ctr"/>
                      <a:r>
                        <a:rPr lang="en-GB" sz="900">
                          <a:latin typeface="Abadi Extra Light" panose="020B0204020104020204" pitchFamily="34" charset="0"/>
                        </a:rPr>
                        <a:t>020 8424 1460</a:t>
                      </a:r>
                    </a:p>
                  </a:txBody>
                  <a:tcPr marL="121937" marR="121937" marT="31635" marB="3163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GB" sz="1100">
                          <a:latin typeface="Abadi Extra Light" panose="020B0204020104020204" pitchFamily="34" charset="0"/>
                        </a:rPr>
                        <a:t>Kenmore Park </a:t>
                      </a:r>
                      <a:endParaRPr lang="en-GB" sz="1100" b="1">
                        <a:latin typeface="Abadi Extra Light" panose="020B0204020104020204" pitchFamily="34" charset="0"/>
                      </a:endParaRPr>
                    </a:p>
                  </a:txBody>
                  <a:tcPr marL="121937" marR="121937" marT="31635" marB="3163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GB" sz="900">
                          <a:latin typeface="Abadi Extra Light" panose="020B0204020104020204" pitchFamily="34" charset="0"/>
                        </a:rPr>
                        <a:t>Warneford Road, Kenton,</a:t>
                      </a:r>
                      <a:r>
                        <a:rPr lang="en-GB" sz="900" baseline="0">
                          <a:latin typeface="Abadi Extra Light" panose="020B0204020104020204" pitchFamily="34" charset="0"/>
                        </a:rPr>
                        <a:t> HA3 9HZ.</a:t>
                      </a:r>
                    </a:p>
                    <a:p>
                      <a:pPr algn="ctr"/>
                      <a:r>
                        <a:rPr lang="en-GB" sz="900" baseline="0">
                          <a:latin typeface="Abadi Extra Light" panose="020B0204020104020204" pitchFamily="34" charset="0"/>
                        </a:rPr>
                        <a:t>020 8416 8400</a:t>
                      </a:r>
                    </a:p>
                  </a:txBody>
                  <a:tcPr marL="121937" marR="121937" marT="31635" marB="3163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2"/>
                  </a:ext>
                </a:extLst>
              </a:tr>
              <a:tr h="410264">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GB" sz="1100">
                          <a:latin typeface="Abadi Extra Light" panose="020B0204020104020204" pitchFamily="34" charset="0"/>
                        </a:rPr>
                        <a:t>Chandos </a:t>
                      </a:r>
                      <a:endParaRPr lang="en-GB" sz="1100" b="1">
                        <a:latin typeface="Abadi Extra Light" panose="020B0204020104020204" pitchFamily="34" charset="0"/>
                      </a:endParaRPr>
                    </a:p>
                  </a:txBody>
                  <a:tcPr marL="121937" marR="121937" marT="31635" marB="3163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0000">
                        <a:tint val="2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GB" sz="900">
                          <a:latin typeface="Abadi Extra Light" panose="020B0204020104020204" pitchFamily="34" charset="0"/>
                        </a:rPr>
                        <a:t>Chandos</a:t>
                      </a:r>
                      <a:r>
                        <a:rPr lang="en-GB" sz="900" baseline="0">
                          <a:latin typeface="Abadi Extra Light" panose="020B0204020104020204" pitchFamily="34" charset="0"/>
                        </a:rPr>
                        <a:t> Crescent, Edgware, HA8 6HL.</a:t>
                      </a:r>
                    </a:p>
                    <a:p>
                      <a:pPr algn="ctr"/>
                      <a:r>
                        <a:rPr lang="en-GB" sz="900" baseline="0">
                          <a:latin typeface="Abadi Extra Light" panose="020B0204020104020204" pitchFamily="34" charset="0"/>
                        </a:rPr>
                        <a:t>020 8736 6550</a:t>
                      </a:r>
                      <a:endParaRPr lang="en-GB" sz="900">
                        <a:latin typeface="Abadi Extra Light" panose="020B0204020104020204" pitchFamily="34" charset="0"/>
                      </a:endParaRPr>
                    </a:p>
                  </a:txBody>
                  <a:tcPr marL="121937" marR="121937" marT="31635" marB="3163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0000">
                        <a:tint val="2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GB" sz="1100">
                          <a:latin typeface="Abadi Extra Light" panose="020B0204020104020204" pitchFamily="34" charset="0"/>
                        </a:rPr>
                        <a:t>Gange </a:t>
                      </a:r>
                      <a:endParaRPr lang="en-GB" sz="1100" b="1">
                        <a:latin typeface="Abadi Extra Light" panose="020B0204020104020204" pitchFamily="34" charset="0"/>
                      </a:endParaRPr>
                    </a:p>
                  </a:txBody>
                  <a:tcPr marL="121937" marR="121937" marT="31635" marB="3163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0000">
                        <a:tint val="2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GB" sz="900">
                          <a:latin typeface="Abadi Extra Light" panose="020B0204020104020204" pitchFamily="34" charset="0"/>
                        </a:rPr>
                        <a:t>68 Canning Road, Wealdstone,</a:t>
                      </a:r>
                      <a:r>
                        <a:rPr lang="en-GB" sz="900" baseline="0">
                          <a:latin typeface="Abadi Extra Light" panose="020B0204020104020204" pitchFamily="34" charset="0"/>
                        </a:rPr>
                        <a:t> </a:t>
                      </a:r>
                    </a:p>
                    <a:p>
                      <a:pPr algn="ctr"/>
                      <a:r>
                        <a:rPr lang="en-GB" sz="900" baseline="0">
                          <a:latin typeface="Abadi Extra Light" panose="020B0204020104020204" pitchFamily="34" charset="0"/>
                        </a:rPr>
                        <a:t>HA3 7SN.</a:t>
                      </a:r>
                    </a:p>
                    <a:p>
                      <a:pPr algn="ctr"/>
                      <a:r>
                        <a:rPr lang="en-GB" sz="900" baseline="0">
                          <a:latin typeface="Abadi Extra Light" panose="020B0204020104020204" pitchFamily="34" charset="0"/>
                        </a:rPr>
                        <a:t>020 8427 0134</a:t>
                      </a:r>
                      <a:endParaRPr lang="en-GB" sz="900">
                        <a:latin typeface="Abadi Extra Light" panose="020B0204020104020204" pitchFamily="34" charset="0"/>
                      </a:endParaRPr>
                    </a:p>
                  </a:txBody>
                  <a:tcPr marL="121937" marR="121937" marT="31635" marB="3163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0000">
                        <a:tint val="20000"/>
                      </a:srgbClr>
                    </a:solidFill>
                  </a:tcPr>
                </a:tc>
                <a:extLst>
                  <a:ext uri="{0D108BD9-81ED-4DB2-BD59-A6C34878D82A}">
                    <a16:rowId xmlns:a16="http://schemas.microsoft.com/office/drawing/2014/main" val="10003"/>
                  </a:ext>
                </a:extLst>
              </a:tr>
              <a:tr h="410264">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GB" sz="1100">
                          <a:latin typeface="Abadi Extra Light" panose="020B0204020104020204" pitchFamily="34" charset="0"/>
                        </a:rPr>
                        <a:t>Stanmore Park</a:t>
                      </a:r>
                      <a:endParaRPr lang="en-GB" sz="1100" b="1">
                        <a:latin typeface="Abadi Extra Light" panose="020B0204020104020204" pitchFamily="34" charset="0"/>
                      </a:endParaRPr>
                    </a:p>
                  </a:txBody>
                  <a:tcPr marL="121937" marR="121937" marT="31635" marB="3163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GB" sz="900">
                          <a:latin typeface="Abadi Extra Light" panose="020B0204020104020204" pitchFamily="34" charset="0"/>
                        </a:rPr>
                        <a:t>William</a:t>
                      </a:r>
                      <a:r>
                        <a:rPr lang="en-GB" sz="900" baseline="0">
                          <a:latin typeface="Abadi Extra Light" panose="020B0204020104020204" pitchFamily="34" charset="0"/>
                        </a:rPr>
                        <a:t> Drive, Stanmore, </a:t>
                      </a:r>
                    </a:p>
                    <a:p>
                      <a:pPr algn="ctr"/>
                      <a:r>
                        <a:rPr lang="en-GB" sz="900" baseline="0">
                          <a:latin typeface="Abadi Extra Light" panose="020B0204020104020204" pitchFamily="34" charset="0"/>
                        </a:rPr>
                        <a:t>HA7 4FZ.</a:t>
                      </a:r>
                    </a:p>
                    <a:p>
                      <a:pPr algn="ctr"/>
                      <a:r>
                        <a:rPr lang="en-GB" sz="900" baseline="0">
                          <a:latin typeface="Abadi Extra Light" panose="020B0204020104020204" pitchFamily="34" charset="0"/>
                        </a:rPr>
                        <a:t>020 8736 6480</a:t>
                      </a:r>
                      <a:endParaRPr lang="en-GB" sz="900">
                        <a:latin typeface="Abadi Extra Light" panose="020B0204020104020204" pitchFamily="34" charset="0"/>
                      </a:endParaRPr>
                    </a:p>
                  </a:txBody>
                  <a:tcPr marL="121937" marR="121937" marT="31635" marB="3163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gridSpan="2">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GB" sz="1050">
                          <a:latin typeface="Abadi Extra Light" panose="020B0204020104020204" pitchFamily="34" charset="0"/>
                        </a:rPr>
                        <a:t>Wealdstone Youth Hub</a:t>
                      </a:r>
                    </a:p>
                    <a:p>
                      <a:pPr algn="ctr"/>
                      <a:r>
                        <a:rPr lang="en-GB" sz="1050">
                          <a:latin typeface="Abadi Extra Light" panose="020B0204020104020204" pitchFamily="34" charset="0"/>
                        </a:rPr>
                        <a:t>The Wealdstone Youth</a:t>
                      </a:r>
                      <a:r>
                        <a:rPr lang="en-GB" sz="1050" baseline="0">
                          <a:latin typeface="Abadi Extra Light" panose="020B0204020104020204" pitchFamily="34" charset="0"/>
                        </a:rPr>
                        <a:t> </a:t>
                      </a:r>
                      <a:r>
                        <a:rPr lang="en-GB" sz="1050">
                          <a:latin typeface="Abadi Extra Light" panose="020B0204020104020204" pitchFamily="34" charset="0"/>
                        </a:rPr>
                        <a:t>Centre,</a:t>
                      </a:r>
                      <a:r>
                        <a:rPr lang="en-GB" sz="1050" baseline="0">
                          <a:latin typeface="Abadi Extra Light" panose="020B0204020104020204" pitchFamily="34" charset="0"/>
                        </a:rPr>
                        <a:t> 38 – 42 High Street, Wealdstone, HA3 7AE </a:t>
                      </a:r>
                    </a:p>
                    <a:p>
                      <a:pPr algn="ctr"/>
                      <a:r>
                        <a:rPr lang="en-GB" sz="1050" baseline="0">
                          <a:latin typeface="Abadi Extra Light" panose="020B0204020104020204" pitchFamily="34" charset="0"/>
                        </a:rPr>
                        <a:t>020 8416 8667</a:t>
                      </a:r>
                      <a:endParaRPr lang="en-GB" sz="1050">
                        <a:latin typeface="Abadi Extra Light" panose="020B0204020104020204" pitchFamily="34" charset="0"/>
                      </a:endParaRPr>
                    </a:p>
                  </a:txBody>
                  <a:tcPr marL="121937" marR="121937" marT="31635" marB="3163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endParaRPr lang="en-GB" sz="1300">
                        <a:latin typeface="Arial Narrow" pitchFamily="34" charset="0"/>
                      </a:endParaRPr>
                    </a:p>
                  </a:txBody>
                  <a:tcPr marL="121937" marR="121937" marT="31635" marB="3163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4"/>
                  </a:ext>
                </a:extLst>
              </a:tr>
              <a:tr h="958329">
                <a:tc gridSpan="4">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GB" sz="800">
                          <a:latin typeface="Arial Narrow" pitchFamily="34" charset="0"/>
                        </a:rPr>
                        <a:t> </a:t>
                      </a:r>
                    </a:p>
                    <a:p>
                      <a:r>
                        <a:rPr lang="en-GB" sz="1100">
                          <a:latin typeface="Abadi Extra Light" panose="020B0204020104020204" pitchFamily="34" charset="0"/>
                        </a:rPr>
                        <a:t>Please remember, all our timetables can be found</a:t>
                      </a:r>
                      <a:r>
                        <a:rPr lang="en-GB" sz="1100" baseline="0">
                          <a:latin typeface="Abadi Extra Light" panose="020B0204020104020204" pitchFamily="34" charset="0"/>
                        </a:rPr>
                        <a:t> in the photo sections on Facebook:</a:t>
                      </a:r>
                    </a:p>
                    <a:p>
                      <a:endParaRPr lang="en-GB" sz="800">
                        <a:latin typeface="Arial Narrow" pitchFamily="34" charset="0"/>
                      </a:endParaRPr>
                    </a:p>
                    <a:p>
                      <a:endParaRPr lang="en-GB" sz="800">
                        <a:latin typeface="Arial Narrow" pitchFamily="34" charset="0"/>
                      </a:endParaRPr>
                    </a:p>
                    <a:p>
                      <a:endParaRPr lang="en-GB" sz="800">
                        <a:latin typeface="Arial Narrow" pitchFamily="34" charset="0"/>
                      </a:endParaRPr>
                    </a:p>
                    <a:p>
                      <a:endParaRPr lang="en-GB" sz="800">
                        <a:latin typeface="Arial Narrow" pitchFamily="34" charset="0"/>
                      </a:endParaRPr>
                    </a:p>
                  </a:txBody>
                  <a:tcPr marL="121937" marR="121937" marT="31635" marB="31635">
                    <a:lnL>
                      <a:noFill/>
                    </a:lnL>
                    <a:lnR>
                      <a:noFill/>
                    </a:lnR>
                    <a:lnT w="12700" cap="flat" cmpd="sng" algn="ctr">
                      <a:solidFill>
                        <a:srgbClr val="000000"/>
                      </a:solidFill>
                      <a:prstDash val="solid"/>
                      <a:round/>
                      <a:headEnd type="none" w="med" len="med"/>
                      <a:tailEnd type="none" w="med" len="med"/>
                    </a:lnT>
                    <a:lnB w="25400" cmpd="sng">
                      <a:solidFill>
                        <a:srgbClr val="000000"/>
                      </a:solidFill>
                    </a:lnB>
                    <a:lnTlToBr w="12700" cmpd="sng">
                      <a:noFill/>
                      <a:prstDash val="solid"/>
                    </a:lnTlToBr>
                    <a:lnBlToTr w="12700" cmpd="sng">
                      <a:noFill/>
                      <a:prstDash val="solid"/>
                    </a:lnBlToTr>
                    <a:solidFill>
                      <a:srgbClr val="FFFFFF"/>
                    </a:solidFill>
                  </a:tcPr>
                </a:tc>
                <a:tc hMerge="1">
                  <a:txBody>
                    <a:bodyPr/>
                    <a:lstStyle/>
                    <a:p>
                      <a:endParaRPr lang="en-GB" sz="1200">
                        <a:latin typeface="Arial Narrow" pitchFamily="34" charset="0"/>
                      </a:endParaRPr>
                    </a:p>
                  </a:txBody>
                  <a:tcPr/>
                </a:tc>
                <a:tc hMerge="1">
                  <a:txBody>
                    <a:bodyPr/>
                    <a:lstStyle/>
                    <a:p>
                      <a:endParaRPr lang="en-GB" sz="1200">
                        <a:latin typeface="Arial Narrow" pitchFamily="34" charset="0"/>
                      </a:endParaRPr>
                    </a:p>
                  </a:txBody>
                  <a:tcPr/>
                </a:tc>
                <a:tc hMerge="1">
                  <a:txBody>
                    <a:bodyPr/>
                    <a:lstStyle/>
                    <a:p>
                      <a:endParaRPr lang="en-GB" sz="1200">
                        <a:latin typeface="Arial Narrow" pitchFamily="34" charset="0"/>
                      </a:endParaRPr>
                    </a:p>
                  </a:txBody>
                  <a:tcPr/>
                </a:tc>
                <a:extLst>
                  <a:ext uri="{0D108BD9-81ED-4DB2-BD59-A6C34878D82A}">
                    <a16:rowId xmlns:a16="http://schemas.microsoft.com/office/drawing/2014/main" val="10006"/>
                  </a:ext>
                </a:extLst>
              </a:tr>
            </a:tbl>
          </a:graphicData>
        </a:graphic>
      </p:graphicFrame>
      <p:sp>
        <p:nvSpPr>
          <p:cNvPr id="9" name="Rectangle 17"/>
          <p:cNvSpPr>
            <a:spLocks noChangeArrowheads="1"/>
          </p:cNvSpPr>
          <p:nvPr/>
        </p:nvSpPr>
        <p:spPr bwMode="auto">
          <a:xfrm>
            <a:off x="2167738" y="4951268"/>
            <a:ext cx="256807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0" cap="none" spc="0" normalizeH="0" baseline="0" noProof="0">
                <a:ln>
                  <a:noFill/>
                </a:ln>
                <a:solidFill>
                  <a:srgbClr val="000000"/>
                </a:solidFill>
                <a:effectLst/>
                <a:uLnTx/>
                <a:uFillTx/>
                <a:latin typeface="Arial" charset="0"/>
                <a:ea typeface="+mn-ea"/>
                <a:cs typeface="+mn-cs"/>
                <a:hlinkClick r:id="rId2"/>
              </a:rPr>
              <a:t>www.facebook.com/harrowcc</a:t>
            </a:r>
            <a:r>
              <a:rPr kumimoji="0" lang="en-GB" altLang="en-US" sz="1800" b="0" i="0" u="none" strike="noStrike" kern="0" cap="none" spc="0" normalizeH="0" baseline="0" noProof="0">
                <a:ln>
                  <a:noFill/>
                </a:ln>
                <a:solidFill>
                  <a:srgbClr val="000000"/>
                </a:solidFill>
                <a:effectLst/>
                <a:uLnTx/>
                <a:uFillTx/>
                <a:latin typeface="Arial" charset="0"/>
                <a:ea typeface="+mn-ea"/>
                <a:cs typeface="+mn-cs"/>
              </a:rPr>
              <a:t> </a:t>
            </a:r>
          </a:p>
        </p:txBody>
      </p:sp>
      <p:pic>
        <p:nvPicPr>
          <p:cNvPr id="10" name="il_fi" descr="Facebook-skins-post-1024x10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2627" y="4693812"/>
            <a:ext cx="636060" cy="62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8C15A04B-0975-45CA-30BC-BC75750FAFC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B60676-CFF3-4528-9343-75BFFBEFC796}"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TextBox 2">
            <a:extLst>
              <a:ext uri="{FF2B5EF4-FFF2-40B4-BE49-F238E27FC236}">
                <a16:creationId xmlns:a16="http://schemas.microsoft.com/office/drawing/2014/main" id="{AD1789FB-B228-06D3-A84A-E3C0CEEA3EF0}"/>
              </a:ext>
            </a:extLst>
          </p:cNvPr>
          <p:cNvSpPr txBox="1"/>
          <p:nvPr/>
        </p:nvSpPr>
        <p:spPr>
          <a:xfrm>
            <a:off x="1047497" y="5615582"/>
            <a:ext cx="5936778" cy="923330"/>
          </a:xfrm>
          <a:prstGeom prst="rect">
            <a:avLst/>
          </a:prstGeom>
          <a:noFill/>
        </p:spPr>
        <p:txBody>
          <a:bodyPr wrap="square" rtlCol="0">
            <a:spAutoFit/>
          </a:bodyPr>
          <a:lstStyle/>
          <a:p>
            <a:pPr algn="ctr"/>
            <a:r>
              <a:rPr lang="en-GB">
                <a:hlinkClick r:id="rId4"/>
              </a:rPr>
              <a:t>Harrow's Family Hub Network – London Borough of Harrow</a:t>
            </a:r>
            <a:endParaRPr lang="en-GB"/>
          </a:p>
          <a:p>
            <a:pPr algn="ctr"/>
            <a:endParaRPr lang="en-GB"/>
          </a:p>
          <a:p>
            <a:pPr algn="ctr"/>
            <a:endParaRPr lang="en-GB"/>
          </a:p>
        </p:txBody>
      </p:sp>
    </p:spTree>
    <p:extLst>
      <p:ext uri="{BB962C8B-B14F-4D97-AF65-F5344CB8AC3E}">
        <p14:creationId xmlns:p14="http://schemas.microsoft.com/office/powerpoint/2010/main" val="2615827896"/>
      </p:ext>
    </p:extLst>
  </p:cSld>
  <p:clrMapOvr>
    <a:masterClrMapping/>
  </p:clrMapOvr>
  <p:transition advClick="0" advTm="500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339e2096-1cad-492d-804d-9abc973e09ce">
      <Value>66</Value>
    </TaxCatchAll>
    <lcf76f155ced4ddcb4097134ff3c332f xmlns="b42354dc-69e2-47f8-bddd-288e453f5a31" xsi:nil="true"/>
    <HarrowDescription xmlns="339e2096-1cad-492d-804d-9abc973e09ce" xsi:nil="true"/>
    <TaxKeywordTaxHTField xmlns="339e2096-1cad-492d-804d-9abc973e09ce">
      <Terms xmlns="http://schemas.microsoft.com/office/infopath/2007/PartnerControls">
        <TermInfo xmlns="http://schemas.microsoft.com/office/infopath/2007/PartnerControls">
          <TermName xmlns="http://schemas.microsoft.com/office/infopath/2007/PartnerControls">staffing</TermName>
          <TermId xmlns="http://schemas.microsoft.com/office/infopath/2007/PartnerControls">44f71344-998d-4930-b1e0-7d141289c7cd</TermId>
        </TermInfo>
      </Terms>
    </TaxKeywordTaxHTField>
    <Fiscal_x0020_Year xmlns="339e2096-1cad-492d-804d-9abc973e09ce">FY 2023-24</Fiscal_x0020_Year>
    <HarrowProtectiveMarking xmlns="339e2096-1cad-492d-804d-9abc973e09ce">PUBLIC</HarrowProtectiveMarking>
  </documentManagement>
</p:properties>
</file>

<file path=customXml/item2.xml><?xml version="1.0" encoding="utf-8"?>
<ct:contentTypeSchema xmlns:ct="http://schemas.microsoft.com/office/2006/metadata/contentType" xmlns:ma="http://schemas.microsoft.com/office/2006/metadata/properties/metaAttributes" ct:_="" ma:_="" ma:contentTypeName="Management Document" ma:contentTypeID="0x010100E9868AF47486E04086A0D0703FB27AF69000B3B86360C97FBD4683B62331C58E22F0" ma:contentTypeVersion="40" ma:contentTypeDescription="" ma:contentTypeScope="" ma:versionID="5fe982ee88cf1afefb935a392f029b3c">
  <xsd:schema xmlns:xsd="http://www.w3.org/2001/XMLSchema" xmlns:xs="http://www.w3.org/2001/XMLSchema" xmlns:p="http://schemas.microsoft.com/office/2006/metadata/properties" xmlns:ns2="339e2096-1cad-492d-804d-9abc973e09ce" xmlns:ns3="b42354dc-69e2-47f8-bddd-288e453f5a31" targetNamespace="http://schemas.microsoft.com/office/2006/metadata/properties" ma:root="true" ma:fieldsID="fb406f3941ded1c3ddd4b29fb4f08ba8" ns2:_="" ns3:_="">
    <xsd:import namespace="339e2096-1cad-492d-804d-9abc973e09ce"/>
    <xsd:import namespace="b42354dc-69e2-47f8-bddd-288e453f5a31"/>
    <xsd:element name="properties">
      <xsd:complexType>
        <xsd:sequence>
          <xsd:element name="documentManagement">
            <xsd:complexType>
              <xsd:all>
                <xsd:element ref="ns2:TaxKeywordTaxHTField" minOccurs="0"/>
                <xsd:element ref="ns2:TaxCatchAll" minOccurs="0"/>
                <xsd:element ref="ns2:TaxCatchAllLabel" minOccurs="0"/>
                <xsd:element ref="ns2:HarrowDescription" minOccurs="0"/>
                <xsd:element ref="ns2:HarrowProtectiveMarking"/>
                <xsd:element ref="ns2:Fiscal_x0020_Year"/>
                <xsd:element ref="ns3: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9e2096-1cad-492d-804d-9abc973e09ce" elementFormDefault="qualified">
    <xsd:import namespace="http://schemas.microsoft.com/office/2006/documentManagement/types"/>
    <xsd:import namespace="http://schemas.microsoft.com/office/infopath/2007/PartnerControls"/>
    <xsd:element name="TaxKeywordTaxHTField" ma:index="8" nillable="true" ma:taxonomy="true" ma:internalName="TaxKeywordTaxHTField" ma:taxonomyFieldName="TaxKeyword" ma:displayName="Enterprise Keywords" ma:readOnly="false" ma:fieldId="{23f27201-bee3-471e-b2e7-b64fd8b7ca38}" ma:taxonomyMulti="true" ma:sspId="84dabcf8-0b7b-4cfe-b513-404981d01833" ma:termSetId="00000000-0000-0000-0000-000000000000" ma:anchorId="00000000-0000-0000-0000-000000000000" ma:open="true" ma:isKeyword="true">
      <xsd:complexType>
        <xsd:sequence>
          <xsd:element ref="pc:Terms" minOccurs="0" maxOccurs="1"/>
        </xsd:sequence>
      </xsd:complexType>
    </xsd:element>
    <xsd:element name="TaxCatchAll" ma:index="9" nillable="true" ma:displayName="Taxonomy Catch All Column" ma:hidden="true" ma:list="{087c12df-fec2-4634-9ac5-206880cd5a33}" ma:internalName="TaxCatchAll" ma:readOnly="false" ma:showField="CatchAllData" ma:web="339e2096-1cad-492d-804d-9abc973e09ce">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087c12df-fec2-4634-9ac5-206880cd5a33}" ma:internalName="TaxCatchAllLabel" ma:readOnly="true" ma:showField="CatchAllDataLabel" ma:web="339e2096-1cad-492d-804d-9abc973e09ce">
      <xsd:complexType>
        <xsd:complexContent>
          <xsd:extension base="dms:MultiChoiceLookup">
            <xsd:sequence>
              <xsd:element name="Value" type="dms:Lookup" maxOccurs="unbounded" minOccurs="0" nillable="true"/>
            </xsd:sequence>
          </xsd:extension>
        </xsd:complexContent>
      </xsd:complexType>
    </xsd:element>
    <xsd:element name="HarrowDescription" ma:index="11" nillable="true" ma:displayName="Description" ma:description="A brief description of the document contents." ma:internalName="HarrowDescription" ma:readOnly="false">
      <xsd:simpleType>
        <xsd:restriction base="dms:Note">
          <xsd:maxLength value="255"/>
        </xsd:restriction>
      </xsd:simpleType>
    </xsd:element>
    <xsd:element name="HarrowProtectiveMarking" ma:index="12" ma:displayName="Protective Marking" ma:description="Indicates the sensitivity of the content (using the rules defined by Home Office)." ma:format="Dropdown" ma:internalName="HarrowProtectiveMarking" ma:readOnly="false">
      <xsd:simpleType>
        <xsd:restriction base="dms:Choice">
          <xsd:enumeration value="PUBLIC"/>
          <xsd:enumeration value="OFFICIAL"/>
          <xsd:enumeration value="OFFICIAL-SENSITIVE"/>
        </xsd:restriction>
      </xsd:simpleType>
    </xsd:element>
    <xsd:element name="Fiscal_x0020_Year" ma:index="14" ma:displayName="Fiscal Year" ma:format="Dropdown" ma:internalName="Fiscal_x0020_Year" ma:readOnly="false">
      <xsd:simpleType>
        <xsd:restriction base="dms:Choice">
          <xsd:enumeration value="FY 2015-16"/>
          <xsd:enumeration value="FY 2016-17"/>
          <xsd:enumeration value="FY 2017-18"/>
          <xsd:enumeration value="FY 2018-19"/>
          <xsd:enumeration value="FY 2019-20"/>
          <xsd:enumeration value="FY 2020-21"/>
          <xsd:enumeration value="FY 2021-22"/>
          <xsd:enumeration value="FY 2022-23"/>
          <xsd:enumeration value="FY 2023-24"/>
        </xsd:restriction>
      </xsd:simpleType>
    </xsd:element>
  </xsd:schema>
  <xsd:schema xmlns:xsd="http://www.w3.org/2001/XMLSchema" xmlns:xs="http://www.w3.org/2001/XMLSchema" xmlns:dms="http://schemas.microsoft.com/office/2006/documentManagement/types" xmlns:pc="http://schemas.microsoft.com/office/infopath/2007/PartnerControls" targetNamespace="b42354dc-69e2-47f8-bddd-288e453f5a31" elementFormDefault="qualified">
    <xsd:import namespace="http://schemas.microsoft.com/office/2006/documentManagement/types"/>
    <xsd:import namespace="http://schemas.microsoft.com/office/infopath/2007/PartnerControls"/>
    <xsd:element name="lcf76f155ced4ddcb4097134ff3c332f" ma:index="15" nillable="true" ma:displayName="Image Tags_0" ma:hidden="true" ma:internalName="lcf76f155ced4ddcb4097134ff3c332f">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92823A1-6E8D-43BC-950C-3E091DCCCC6D}">
  <ds:schemaRefs>
    <ds:schemaRef ds:uri="339e2096-1cad-492d-804d-9abc973e09ce"/>
    <ds:schemaRef ds:uri="http://schemas.microsoft.com/office/2006/metadata/properties"/>
    <ds:schemaRef ds:uri="http://www.w3.org/XML/1998/namespace"/>
    <ds:schemaRef ds:uri="http://purl.org/dc/terms/"/>
    <ds:schemaRef ds:uri="http://schemas.microsoft.com/office/infopath/2007/PartnerControls"/>
    <ds:schemaRef ds:uri="http://schemas.microsoft.com/office/2006/documentManagement/types"/>
    <ds:schemaRef ds:uri="http://purl.org/dc/elements/1.1/"/>
    <ds:schemaRef ds:uri="http://schemas.openxmlformats.org/package/2006/metadata/core-properties"/>
    <ds:schemaRef ds:uri="b42354dc-69e2-47f8-bddd-288e453f5a31"/>
    <ds:schemaRef ds:uri="http://purl.org/dc/dcmitype/"/>
  </ds:schemaRefs>
</ds:datastoreItem>
</file>

<file path=customXml/itemProps2.xml><?xml version="1.0" encoding="utf-8"?>
<ds:datastoreItem xmlns:ds="http://schemas.openxmlformats.org/officeDocument/2006/customXml" ds:itemID="{075080EE-9AE4-41DB-AFEF-0B845987F87D}">
  <ds:schemaRefs>
    <ds:schemaRef ds:uri="339e2096-1cad-492d-804d-9abc973e09ce"/>
    <ds:schemaRef ds:uri="b42354dc-69e2-47f8-bddd-288e453f5a3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913E3C9-1AF8-43D9-A366-F07F6C11984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248</TotalTime>
  <Words>5421</Words>
  <Application>Microsoft Office PowerPoint</Application>
  <PresentationFormat>On-screen Show (4:3)</PresentationFormat>
  <Paragraphs>1621</Paragraphs>
  <Slides>30</Slides>
  <Notes>17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30</vt:i4>
      </vt:variant>
    </vt:vector>
  </HeadingPairs>
  <TitlesOfParts>
    <vt:vector size="40" baseType="lpstr">
      <vt:lpstr>Abadi Extra Light</vt:lpstr>
      <vt:lpstr>Aptos</vt:lpstr>
      <vt:lpstr>Aptos Display</vt:lpstr>
      <vt:lpstr>Arial</vt:lpstr>
      <vt:lpstr>Arial Narrow</vt:lpstr>
      <vt:lpstr>Calibri</vt:lpstr>
      <vt:lpstr>Canva Sans</vt:lpstr>
      <vt:lpstr>Canva Sans Bold</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Spring Term 1 2020 - Staffing</dc:title>
  <dc:creator>gewillia</dc:creator>
  <cp:keywords>staffing</cp:keywords>
  <cp:lastModifiedBy>Samantha Davies</cp:lastModifiedBy>
  <cp:revision>3</cp:revision>
  <cp:lastPrinted>2026-08-28T08:16:56Z</cp:lastPrinted>
  <dcterms:created xsi:type="dcterms:W3CDTF">2017-05-15T12:08:32Z</dcterms:created>
  <dcterms:modified xsi:type="dcterms:W3CDTF">2026-09-08T10:29:55Z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0x010100E9868AF47486E04086A0D0703FB27AF69000B3B86360C97FBD4683B62331C58E22F0</vt:lpwstr>
  </property>
  <property fmtid="{D5CDD505-2E9C-101B-9397-08002B2CF9AE}" pid="3" name="TaxKeywordTaxHTField">
    <vt:lpwstr>staffing|26951854-1642-499b-94c2-146698fbf5ab</vt:lpwstr>
  </property>
  <property fmtid="{D5CDD505-2E9C-101B-9397-08002B2CF9AE}" pid="4" name="MediaServiceImageTags">
    <vt:lpwstr/>
  </property>
  <property fmtid="{D5CDD505-2E9C-101B-9397-08002B2CF9AE}" pid="5" name="TaxKeyword">
    <vt:lpwstr>66;#staffing|44f71344-998d-4930-b1e0-7d141289c7cd</vt:lpwstr>
  </property>
</Properties>
</file>